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4" r:id="rId1"/>
  </p:sldMasterIdLst>
  <p:notesMasterIdLst>
    <p:notesMasterId r:id="rId27"/>
  </p:notesMasterIdLst>
  <p:handoutMasterIdLst>
    <p:handoutMasterId r:id="rId28"/>
  </p:handoutMasterIdLst>
  <p:sldIdLst>
    <p:sldId id="528" r:id="rId2"/>
    <p:sldId id="739" r:id="rId3"/>
    <p:sldId id="798" r:id="rId4"/>
    <p:sldId id="799" r:id="rId5"/>
    <p:sldId id="744" r:id="rId6"/>
    <p:sldId id="729" r:id="rId7"/>
    <p:sldId id="800" r:id="rId8"/>
    <p:sldId id="801" r:id="rId9"/>
    <p:sldId id="731" r:id="rId10"/>
    <p:sldId id="803" r:id="rId11"/>
    <p:sldId id="802" r:id="rId12"/>
    <p:sldId id="700" r:id="rId13"/>
    <p:sldId id="778" r:id="rId14"/>
    <p:sldId id="779" r:id="rId15"/>
    <p:sldId id="813" r:id="rId16"/>
    <p:sldId id="812" r:id="rId17"/>
    <p:sldId id="815" r:id="rId18"/>
    <p:sldId id="811" r:id="rId19"/>
    <p:sldId id="818" r:id="rId20"/>
    <p:sldId id="817" r:id="rId21"/>
    <p:sldId id="807" r:id="rId22"/>
    <p:sldId id="788" r:id="rId23"/>
    <p:sldId id="808" r:id="rId24"/>
    <p:sldId id="780" r:id="rId25"/>
    <p:sldId id="765" r:id="rId26"/>
  </p:sldIdLst>
  <p:sldSz cx="12192000" cy="6858000"/>
  <p:notesSz cx="6858000" cy="9945688"/>
  <p:defaultTextStyle>
    <a:defPPr>
      <a:defRPr lang="ja-JP"/>
    </a:defPPr>
    <a:lvl1pPr algn="ctr" rtl="0" eaLnBrk="0" fontAlgn="base" hangingPunct="0">
      <a:spcBef>
        <a:spcPct val="50000"/>
      </a:spcBef>
      <a:spcAft>
        <a:spcPct val="0"/>
      </a:spcAft>
      <a:defRPr sz="2000" kern="1200">
        <a:solidFill>
          <a:srgbClr val="1511FF"/>
        </a:solidFill>
        <a:latin typeface="Times New Roman" charset="0"/>
        <a:ea typeface="Osaka" charset="0"/>
        <a:cs typeface="Osaka" charset="0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2000" kern="1200">
        <a:solidFill>
          <a:srgbClr val="1511FF"/>
        </a:solidFill>
        <a:latin typeface="Times New Roman" charset="0"/>
        <a:ea typeface="Osaka" charset="0"/>
        <a:cs typeface="Osaka" charset="0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2000" kern="1200">
        <a:solidFill>
          <a:srgbClr val="1511FF"/>
        </a:solidFill>
        <a:latin typeface="Times New Roman" charset="0"/>
        <a:ea typeface="Osaka" charset="0"/>
        <a:cs typeface="Osaka" charset="0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2000" kern="1200">
        <a:solidFill>
          <a:srgbClr val="1511FF"/>
        </a:solidFill>
        <a:latin typeface="Times New Roman" charset="0"/>
        <a:ea typeface="Osaka" charset="0"/>
        <a:cs typeface="Osaka" charset="0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2000" kern="1200">
        <a:solidFill>
          <a:srgbClr val="1511FF"/>
        </a:solidFill>
        <a:latin typeface="Times New Roman" charset="0"/>
        <a:ea typeface="Osaka" charset="0"/>
        <a:cs typeface="Osaka" charset="0"/>
      </a:defRPr>
    </a:lvl5pPr>
    <a:lvl6pPr marL="2286000" algn="l" defTabSz="457200" rtl="0" eaLnBrk="1" latinLnBrk="0" hangingPunct="1">
      <a:defRPr sz="2000" kern="1200">
        <a:solidFill>
          <a:srgbClr val="1511FF"/>
        </a:solidFill>
        <a:latin typeface="Times New Roman" charset="0"/>
        <a:ea typeface="Osaka" charset="0"/>
        <a:cs typeface="Osaka" charset="0"/>
      </a:defRPr>
    </a:lvl6pPr>
    <a:lvl7pPr marL="2743200" algn="l" defTabSz="457200" rtl="0" eaLnBrk="1" latinLnBrk="0" hangingPunct="1">
      <a:defRPr sz="2000" kern="1200">
        <a:solidFill>
          <a:srgbClr val="1511FF"/>
        </a:solidFill>
        <a:latin typeface="Times New Roman" charset="0"/>
        <a:ea typeface="Osaka" charset="0"/>
        <a:cs typeface="Osaka" charset="0"/>
      </a:defRPr>
    </a:lvl7pPr>
    <a:lvl8pPr marL="3200400" algn="l" defTabSz="457200" rtl="0" eaLnBrk="1" latinLnBrk="0" hangingPunct="1">
      <a:defRPr sz="2000" kern="1200">
        <a:solidFill>
          <a:srgbClr val="1511FF"/>
        </a:solidFill>
        <a:latin typeface="Times New Roman" charset="0"/>
        <a:ea typeface="Osaka" charset="0"/>
        <a:cs typeface="Osaka" charset="0"/>
      </a:defRPr>
    </a:lvl8pPr>
    <a:lvl9pPr marL="3657600" algn="l" defTabSz="457200" rtl="0" eaLnBrk="1" latinLnBrk="0" hangingPunct="1">
      <a:defRPr sz="2000" kern="1200">
        <a:solidFill>
          <a:srgbClr val="1511FF"/>
        </a:solidFill>
        <a:latin typeface="Times New Roman" charset="0"/>
        <a:ea typeface="Osaka" charset="0"/>
        <a:cs typeface="Osak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7C9"/>
    <a:srgbClr val="DDECFF"/>
    <a:srgbClr val="008300"/>
    <a:srgbClr val="7F80E3"/>
    <a:srgbClr val="143AFF"/>
    <a:srgbClr val="009600"/>
    <a:srgbClr val="EC7C82"/>
    <a:srgbClr val="99ABE3"/>
    <a:srgbClr val="CADAFF"/>
    <a:srgbClr val="EC0B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淡色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605" autoAdjust="0"/>
    <p:restoredTop sz="86364" autoAdjust="0"/>
  </p:normalViewPr>
  <p:slideViewPr>
    <p:cSldViewPr snapToObjects="1">
      <p:cViewPr varScale="1">
        <p:scale>
          <a:sx n="100" d="100"/>
          <a:sy n="100" d="100"/>
        </p:scale>
        <p:origin x="21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Objects="1">
      <p:cViewPr varScale="1">
        <p:scale>
          <a:sx n="76" d="100"/>
          <a:sy n="76" d="100"/>
        </p:scale>
        <p:origin x="-1984" y="-120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localhost\Users\kobe\Dropbox\&#20225;&#26989;&#26989;&#32318;&#12486;&#12441;&#12540;&#12479;\&#20225;&#26989;&#12486;&#12441;&#12540;&#12479;&#26032;&#36899;&#32080;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localhost\Users\kobe\Dropbox\&#21517;&#21476;&#23627;&#21830;&#22823;\2016_01&#12510;&#12484;&#12479;&#12441;&#21407;&#31295;\&#20225;&#26989;&#12486;&#12441;&#12540;&#12479;&#26032;&#36899;&#32080;%20with%20auto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localhost\Users\kobe\Dropbox\&#12465;&#12540;&#12473;&#12501;&#12442;&#12524;&#12475;&#12441;\&#12461;&#12540;&#12456;&#12531;&#12473;\&#12461;&#12540;&#12456;&#12531;&#12473;&#26989;&#32318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[1]saishin!$N$29</c:f>
              <c:strCache>
                <c:ptCount val="1"/>
                <c:pt idx="0">
                  <c:v>営業利益/売上</c:v>
                </c:pt>
              </c:strCache>
            </c:strRef>
          </c:tx>
          <c:spPr>
            <a:ln w="38100">
              <a:solidFill>
                <a:srgbClr val="008000"/>
              </a:solidFill>
            </a:ln>
          </c:spPr>
          <c:marker>
            <c:symbol val="none"/>
          </c:marker>
          <c:cat>
            <c:numRef>
              <c:f>[1]saishin!$M$35:$M$60</c:f>
              <c:numCache>
                <c:formatCode>General</c:formatCode>
                <c:ptCount val="26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</c:numCache>
            </c:numRef>
          </c:cat>
          <c:val>
            <c:numRef>
              <c:f>[1]saishin!$N$35:$N$60</c:f>
              <c:numCache>
                <c:formatCode>General</c:formatCode>
                <c:ptCount val="26"/>
                <c:pt idx="0">
                  <c:v>5.6846527115119498E-2</c:v>
                </c:pt>
                <c:pt idx="1">
                  <c:v>5.2142219850642497E-2</c:v>
                </c:pt>
                <c:pt idx="2">
                  <c:v>4.2877049908476197E-2</c:v>
                </c:pt>
                <c:pt idx="3">
                  <c:v>3.2305520022656103E-2</c:v>
                </c:pt>
                <c:pt idx="4">
                  <c:v>2.7212690383065299E-2</c:v>
                </c:pt>
                <c:pt idx="5">
                  <c:v>3.6072822961442E-2</c:v>
                </c:pt>
                <c:pt idx="6">
                  <c:v>4.1875547205690498E-2</c:v>
                </c:pt>
                <c:pt idx="7">
                  <c:v>4.4309245094403302E-2</c:v>
                </c:pt>
                <c:pt idx="8">
                  <c:v>4.1749423950725499E-2</c:v>
                </c:pt>
                <c:pt idx="9">
                  <c:v>3.22186919474804E-2</c:v>
                </c:pt>
                <c:pt idx="10">
                  <c:v>3.8450582267029701E-2</c:v>
                </c:pt>
                <c:pt idx="11">
                  <c:v>4.7725633125697602E-2</c:v>
                </c:pt>
                <c:pt idx="12">
                  <c:v>3.1144143509075801E-2</c:v>
                </c:pt>
                <c:pt idx="13">
                  <c:v>4.2421201959541702E-2</c:v>
                </c:pt>
                <c:pt idx="14">
                  <c:v>4.7617988007655598E-2</c:v>
                </c:pt>
                <c:pt idx="15">
                  <c:v>5.3949754705913101E-2</c:v>
                </c:pt>
                <c:pt idx="16">
                  <c:v>5.5572074931241999E-2</c:v>
                </c:pt>
                <c:pt idx="17">
                  <c:v>5.8004503531069597E-2</c:v>
                </c:pt>
                <c:pt idx="18">
                  <c:v>5.3832414741170599E-2</c:v>
                </c:pt>
                <c:pt idx="19">
                  <c:v>1.3930902035853799E-2</c:v>
                </c:pt>
                <c:pt idx="20">
                  <c:v>1.5513920302428499E-2</c:v>
                </c:pt>
                <c:pt idx="21">
                  <c:v>3.5212598336919101E-2</c:v>
                </c:pt>
                <c:pt idx="22">
                  <c:v>2.9530025629359899E-2</c:v>
                </c:pt>
                <c:pt idx="23">
                  <c:v>3.0701122170867502E-2</c:v>
                </c:pt>
                <c:pt idx="24">
                  <c:v>4.9243002680904202E-2</c:v>
                </c:pt>
                <c:pt idx="25">
                  <c:v>4.9534549211957997E-2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89-4216-9CF4-6EE1318F2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488768"/>
        <c:axId val="33193280"/>
      </c:lineChart>
      <c:lineChart>
        <c:grouping val="standard"/>
        <c:varyColors val="0"/>
        <c:ser>
          <c:idx val="1"/>
          <c:order val="1"/>
          <c:tx>
            <c:strRef>
              <c:f>[1]saishin!$O$29</c:f>
              <c:strCache>
                <c:ptCount val="1"/>
                <c:pt idx="0">
                  <c:v>付加価値/売上</c:v>
                </c:pt>
              </c:strCache>
            </c:strRef>
          </c:tx>
          <c:spPr>
            <a:ln w="38100">
              <a:solidFill>
                <a:srgbClr val="0000FF"/>
              </a:solidFill>
            </a:ln>
          </c:spPr>
          <c:marker>
            <c:symbol val="none"/>
          </c:marker>
          <c:cat>
            <c:numRef>
              <c:f>[1]saishin!$M$35:$M$60</c:f>
              <c:numCache>
                <c:formatCode>General</c:formatCode>
                <c:ptCount val="26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</c:numCache>
            </c:numRef>
          </c:cat>
          <c:val>
            <c:numRef>
              <c:f>[1]saishin!$O$35:$O$60</c:f>
              <c:numCache>
                <c:formatCode>General</c:formatCode>
                <c:ptCount val="26"/>
                <c:pt idx="0">
                  <c:v>0.198739111247382</c:v>
                </c:pt>
                <c:pt idx="1">
                  <c:v>0.19230771655595499</c:v>
                </c:pt>
                <c:pt idx="2">
                  <c:v>0.18754234172435499</c:v>
                </c:pt>
                <c:pt idx="3">
                  <c:v>0.185017707703795</c:v>
                </c:pt>
                <c:pt idx="4">
                  <c:v>0.187042429822805</c:v>
                </c:pt>
                <c:pt idx="5">
                  <c:v>0.19504870634778099</c:v>
                </c:pt>
                <c:pt idx="6">
                  <c:v>0.19785286306230301</c:v>
                </c:pt>
                <c:pt idx="7">
                  <c:v>0.193851226363248</c:v>
                </c:pt>
                <c:pt idx="8">
                  <c:v>0.192597743857709</c:v>
                </c:pt>
                <c:pt idx="9">
                  <c:v>0.187633979804567</c:v>
                </c:pt>
                <c:pt idx="10">
                  <c:v>0.188985587057965</c:v>
                </c:pt>
                <c:pt idx="11">
                  <c:v>0.187700903714385</c:v>
                </c:pt>
                <c:pt idx="12">
                  <c:v>0.17738590680716099</c:v>
                </c:pt>
                <c:pt idx="13">
                  <c:v>0.18204151738635899</c:v>
                </c:pt>
                <c:pt idx="14">
                  <c:v>0.18203419610584001</c:v>
                </c:pt>
                <c:pt idx="15">
                  <c:v>0.17709614061589901</c:v>
                </c:pt>
                <c:pt idx="16">
                  <c:v>0.17174177625332401</c:v>
                </c:pt>
                <c:pt idx="17">
                  <c:v>0.167041806628032</c:v>
                </c:pt>
                <c:pt idx="18">
                  <c:v>0.160461337778387</c:v>
                </c:pt>
                <c:pt idx="19">
                  <c:v>0.12845991137350099</c:v>
                </c:pt>
                <c:pt idx="20">
                  <c:v>0.141927201765842</c:v>
                </c:pt>
                <c:pt idx="21">
                  <c:v>0.15453175238783401</c:v>
                </c:pt>
                <c:pt idx="22">
                  <c:v>0.14966020260468799</c:v>
                </c:pt>
                <c:pt idx="23">
                  <c:v>0.15217127534813499</c:v>
                </c:pt>
                <c:pt idx="24">
                  <c:v>0.16380276341604399</c:v>
                </c:pt>
                <c:pt idx="25">
                  <c:v>0.16290325466399699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89-4216-9CF4-6EE1318F2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489792"/>
        <c:axId val="115687424"/>
      </c:lineChart>
      <c:catAx>
        <c:axId val="115488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ko-KR"/>
          </a:p>
        </c:txPr>
        <c:crossAx val="33193280"/>
        <c:crosses val="autoZero"/>
        <c:auto val="1"/>
        <c:lblAlgn val="ctr"/>
        <c:lblOffset val="100"/>
        <c:noMultiLvlLbl val="0"/>
      </c:catAx>
      <c:valAx>
        <c:axId val="33193280"/>
        <c:scaling>
          <c:orientation val="minMax"/>
          <c:max val="0.15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spPr>
          <a:ln>
            <a:solidFill>
              <a:srgbClr val="0000FF"/>
            </a:solidFill>
          </a:ln>
        </c:spPr>
        <c:txPr>
          <a:bodyPr/>
          <a:lstStyle/>
          <a:p>
            <a:pPr>
              <a:defRPr lang="ja-JP" baseline="0">
                <a:solidFill>
                  <a:srgbClr val="008300"/>
                </a:solidFill>
              </a:defRPr>
            </a:pPr>
            <a:endParaRPr lang="ko-KR"/>
          </a:p>
        </c:txPr>
        <c:crossAx val="115488768"/>
        <c:crosses val="autoZero"/>
        <c:crossBetween val="midCat"/>
      </c:valAx>
      <c:valAx>
        <c:axId val="115687424"/>
        <c:scaling>
          <c:orientation val="minMax"/>
          <c:max val="0.2"/>
          <c:min val="0.1"/>
        </c:scaling>
        <c:delete val="0"/>
        <c:axPos val="r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lang="ja-JP" baseline="0">
                <a:solidFill>
                  <a:srgbClr val="143AFF"/>
                </a:solidFill>
              </a:defRPr>
            </a:pPr>
            <a:endParaRPr lang="ko-KR"/>
          </a:p>
        </c:txPr>
        <c:crossAx val="115489792"/>
        <c:crosses val="max"/>
        <c:crossBetween val="between"/>
      </c:valAx>
      <c:catAx>
        <c:axId val="1154897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5687424"/>
        <c:crosses val="autoZero"/>
        <c:auto val="1"/>
        <c:lblAlgn val="ctr"/>
        <c:lblOffset val="100"/>
        <c:noMultiLvlLbl val="0"/>
      </c:catAx>
      <c:spPr>
        <a:ln>
          <a:solidFill>
            <a:srgbClr val="0000FF"/>
          </a:solidFill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 b="1" i="0" baseline="0">
          <a:solidFill>
            <a:srgbClr val="009600"/>
          </a:solidFill>
        </a:defRPr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620604340423393E-2"/>
          <c:y val="3.7340794435692402E-2"/>
          <c:w val="0.81652309342303797"/>
          <c:h val="0.726182012557092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売上高・営業利益!$J$37</c:f>
              <c:strCache>
                <c:ptCount val="1"/>
                <c:pt idx="0">
                  <c:v>売上</c:v>
                </c:pt>
              </c:strCache>
            </c:strRef>
          </c:tx>
          <c:spPr>
            <a:solidFill>
              <a:srgbClr val="D42729"/>
            </a:solidFill>
          </c:spPr>
          <c:invertIfNegative val="0"/>
          <c:cat>
            <c:strRef>
              <c:f>売上高・営業利益!$AC$36:$AL$36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売上高・営業利益!$AC$37:$AL$37</c:f>
              <c:numCache>
                <c:formatCode>#,##0_);[Red]\(#,##0\)</c:formatCode>
                <c:ptCount val="10"/>
                <c:pt idx="0">
                  <c:v>32475</c:v>
                </c:pt>
                <c:pt idx="1">
                  <c:v>34758</c:v>
                </c:pt>
                <c:pt idx="2">
                  <c:v>25359.02</c:v>
                </c:pt>
                <c:pt idx="3">
                  <c:v>21639.49</c:v>
                </c:pt>
                <c:pt idx="4">
                  <c:v>23256.89</c:v>
                </c:pt>
                <c:pt idx="5">
                  <c:v>20330.580000000002</c:v>
                </c:pt>
                <c:pt idx="6">
                  <c:v>22053</c:v>
                </c:pt>
                <c:pt idx="7">
                  <c:v>26922.38</c:v>
                </c:pt>
                <c:pt idx="8" formatCode="#,##0">
                  <c:v>30339</c:v>
                </c:pt>
                <c:pt idx="9">
                  <c:v>33700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63-4150-86EC-A69FEAE655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overlap val="-25"/>
        <c:axId val="118007808"/>
        <c:axId val="115719488"/>
      </c:barChart>
      <c:lineChart>
        <c:grouping val="standard"/>
        <c:varyColors val="0"/>
        <c:ser>
          <c:idx val="1"/>
          <c:order val="1"/>
          <c:tx>
            <c:strRef>
              <c:f>売上高・営業利益!$J$38</c:f>
              <c:strCache>
                <c:ptCount val="1"/>
                <c:pt idx="0">
                  <c:v>営業利益</c:v>
                </c:pt>
              </c:strCache>
            </c:strRef>
          </c:tx>
          <c:spPr>
            <a:ln w="41275">
              <a:solidFill>
                <a:srgbClr val="143AFF"/>
              </a:solidFill>
            </a:ln>
          </c:spPr>
          <c:marker>
            <c:symbol val="none"/>
          </c:marker>
          <c:cat>
            <c:strRef>
              <c:f>売上高・営業利益!$AC$36:$AL$36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売上高・営業利益!$AC$38:$AL$38</c:f>
              <c:numCache>
                <c:formatCode>#,##0_);[Red]\(#,##0\)</c:formatCode>
                <c:ptCount val="10"/>
                <c:pt idx="0">
                  <c:v>1585</c:v>
                </c:pt>
                <c:pt idx="1">
                  <c:v>1621</c:v>
                </c:pt>
                <c:pt idx="2">
                  <c:v>-283.81</c:v>
                </c:pt>
                <c:pt idx="3">
                  <c:v>94.58</c:v>
                </c:pt>
                <c:pt idx="4">
                  <c:v>238.35</c:v>
                </c:pt>
                <c:pt idx="5">
                  <c:v>-387.18</c:v>
                </c:pt>
                <c:pt idx="6">
                  <c:v>539.35999999999785</c:v>
                </c:pt>
                <c:pt idx="7">
                  <c:v>1821.21</c:v>
                </c:pt>
                <c:pt idx="8">
                  <c:v>2029</c:v>
                </c:pt>
                <c:pt idx="9">
                  <c:v>2300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63-4150-86EC-A69FEAE655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8009344"/>
        <c:axId val="117129216"/>
      </c:lineChart>
      <c:catAx>
        <c:axId val="11800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lang="ja-JP"/>
            </a:pPr>
            <a:endParaRPr lang="ko-KR"/>
          </a:p>
        </c:txPr>
        <c:crossAx val="115719488"/>
        <c:crosses val="autoZero"/>
        <c:auto val="1"/>
        <c:lblAlgn val="ctr"/>
        <c:lblOffset val="100"/>
        <c:noMultiLvlLbl val="0"/>
      </c:catAx>
      <c:valAx>
        <c:axId val="115719488"/>
        <c:scaling>
          <c:orientation val="minMax"/>
        </c:scaling>
        <c:delete val="0"/>
        <c:axPos val="l"/>
        <c:numFmt formatCode="#,##0_);[Red]\(#,##0\)" sourceLinked="1"/>
        <c:majorTickMark val="out"/>
        <c:minorTickMark val="none"/>
        <c:tickLblPos val="nextTo"/>
        <c:txPr>
          <a:bodyPr rot="-60000000" vert="horz"/>
          <a:lstStyle/>
          <a:p>
            <a:pPr>
              <a:defRPr lang="ja-JP">
                <a:solidFill>
                  <a:srgbClr val="FF0000"/>
                </a:solidFill>
              </a:defRPr>
            </a:pPr>
            <a:endParaRPr lang="ko-KR"/>
          </a:p>
        </c:txPr>
        <c:crossAx val="118007808"/>
        <c:crosses val="autoZero"/>
        <c:crossBetween val="between"/>
      </c:valAx>
      <c:valAx>
        <c:axId val="117129216"/>
        <c:scaling>
          <c:orientation val="minMax"/>
        </c:scaling>
        <c:delete val="0"/>
        <c:axPos val="r"/>
        <c:numFmt formatCode="#,##0_);[Red]\(#,##0\)" sourceLinked="1"/>
        <c:majorTickMark val="out"/>
        <c:minorTickMark val="none"/>
        <c:tickLblPos val="nextTo"/>
        <c:txPr>
          <a:bodyPr rot="-60000000" vert="horz"/>
          <a:lstStyle/>
          <a:p>
            <a:pPr>
              <a:defRPr lang="ja-JP">
                <a:solidFill>
                  <a:srgbClr val="143AFF"/>
                </a:solidFill>
              </a:defRPr>
            </a:pPr>
            <a:endParaRPr lang="ko-KR"/>
          </a:p>
        </c:txPr>
        <c:crossAx val="118009344"/>
        <c:crosses val="max"/>
        <c:crossBetween val="between"/>
      </c:valAx>
      <c:catAx>
        <c:axId val="1180093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7129216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25780410840358697"/>
          <c:y val="0.111213822797643"/>
          <c:w val="0.45231863675970901"/>
          <c:h val="5.7080640781971198E-2"/>
        </c:manualLayout>
      </c:layout>
      <c:overlay val="0"/>
      <c:txPr>
        <a:bodyPr rot="0" vert="horz"/>
        <a:lstStyle/>
        <a:p>
          <a:pPr>
            <a:defRPr lang="ja-JP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Century Gothic"/>
          <a:cs typeface="Century Gothic"/>
        </a:defRPr>
      </a:pPr>
      <a:endParaRPr lang="ko-K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524942548956305E-2"/>
          <c:y val="0.12903241440225499"/>
          <c:w val="0.79007201638964997"/>
          <c:h val="0.754343345736257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'Sheet1 (2)'!$C$3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333300"/>
            </a:solidFill>
            <a:ln w="12700">
              <a:solidFill>
                <a:srgbClr val="333300"/>
              </a:solidFill>
              <a:prstDash val="solid"/>
            </a:ln>
          </c:spPr>
          <c:invertIfNegative val="0"/>
          <c:cat>
            <c:strRef>
              <c:f>'Sheet1 (2)'!$D$2:$AE$2</c:f>
              <c:strCache>
                <c:ptCount val="28"/>
                <c:pt idx="0">
                  <c:v>89</c:v>
                </c:pt>
                <c:pt idx="1">
                  <c:v>90</c:v>
                </c:pt>
                <c:pt idx="2">
                  <c:v>91</c:v>
                </c:pt>
                <c:pt idx="3">
                  <c:v>92</c:v>
                </c:pt>
                <c:pt idx="4">
                  <c:v>93</c:v>
                </c:pt>
                <c:pt idx="5">
                  <c:v>94</c:v>
                </c:pt>
                <c:pt idx="6">
                  <c:v>95</c:v>
                </c:pt>
                <c:pt idx="7">
                  <c:v>96</c:v>
                </c:pt>
                <c:pt idx="8">
                  <c:v>97</c:v>
                </c:pt>
                <c:pt idx="9">
                  <c:v>98</c:v>
                </c:pt>
                <c:pt idx="10">
                  <c:v>99</c:v>
                </c:pt>
                <c:pt idx="11">
                  <c:v>00</c:v>
                </c:pt>
                <c:pt idx="12">
                  <c:v>01</c:v>
                </c:pt>
                <c:pt idx="13">
                  <c:v>02</c:v>
                </c:pt>
                <c:pt idx="14">
                  <c:v>03</c:v>
                </c:pt>
                <c:pt idx="15">
                  <c:v>04</c:v>
                </c:pt>
                <c:pt idx="16">
                  <c:v>05</c:v>
                </c:pt>
                <c:pt idx="17">
                  <c:v>06</c:v>
                </c:pt>
                <c:pt idx="18">
                  <c:v>07</c:v>
                </c:pt>
                <c:pt idx="19">
                  <c:v>08</c:v>
                </c:pt>
                <c:pt idx="20">
                  <c:v>09</c:v>
                </c:pt>
                <c:pt idx="21">
                  <c:v>10</c:v>
                </c:pt>
                <c:pt idx="22">
                  <c:v>11</c:v>
                </c:pt>
                <c:pt idx="23">
                  <c:v>12</c:v>
                </c:pt>
                <c:pt idx="24">
                  <c:v>13</c:v>
                </c:pt>
                <c:pt idx="25">
                  <c:v>14</c:v>
                </c:pt>
                <c:pt idx="26">
                  <c:v>15</c:v>
                </c:pt>
                <c:pt idx="27">
                  <c:v>16</c:v>
                </c:pt>
              </c:strCache>
            </c:strRef>
          </c:cat>
          <c:val>
            <c:numRef>
              <c:f>'Sheet1 (2)'!$D$3:$AE$3</c:f>
              <c:numCache>
                <c:formatCode>General</c:formatCode>
                <c:ptCount val="28"/>
                <c:pt idx="0">
                  <c:v>146.63</c:v>
                </c:pt>
                <c:pt idx="1">
                  <c:v>187.77</c:v>
                </c:pt>
                <c:pt idx="2">
                  <c:v>262.67</c:v>
                </c:pt>
                <c:pt idx="3">
                  <c:v>301.45</c:v>
                </c:pt>
                <c:pt idx="4">
                  <c:v>298.92999999999961</c:v>
                </c:pt>
                <c:pt idx="5">
                  <c:v>313.07</c:v>
                </c:pt>
                <c:pt idx="6">
                  <c:v>387.34</c:v>
                </c:pt>
                <c:pt idx="7" formatCode="#,##0">
                  <c:v>490.59</c:v>
                </c:pt>
                <c:pt idx="8" formatCode="#,##0">
                  <c:v>589.07000000000005</c:v>
                </c:pt>
                <c:pt idx="9" formatCode="#,##0">
                  <c:v>709</c:v>
                </c:pt>
                <c:pt idx="10" formatCode="#,##0">
                  <c:v>651.51</c:v>
                </c:pt>
                <c:pt idx="11" formatCode="#,##0">
                  <c:v>788.2</c:v>
                </c:pt>
                <c:pt idx="12">
                  <c:v>1011.93</c:v>
                </c:pt>
                <c:pt idx="13">
                  <c:v>819.81999999999937</c:v>
                </c:pt>
                <c:pt idx="14">
                  <c:v>936.54</c:v>
                </c:pt>
                <c:pt idx="15">
                  <c:v>1172.03</c:v>
                </c:pt>
                <c:pt idx="16">
                  <c:v>1394</c:v>
                </c:pt>
                <c:pt idx="17">
                  <c:v>1583</c:v>
                </c:pt>
                <c:pt idx="18">
                  <c:v>1827</c:v>
                </c:pt>
                <c:pt idx="19">
                  <c:v>2007</c:v>
                </c:pt>
                <c:pt idx="20">
                  <c:v>1653</c:v>
                </c:pt>
                <c:pt idx="21">
                  <c:v>1361.77</c:v>
                </c:pt>
                <c:pt idx="22">
                  <c:v>1820</c:v>
                </c:pt>
                <c:pt idx="23">
                  <c:v>1993</c:v>
                </c:pt>
                <c:pt idx="24">
                  <c:v>2178</c:v>
                </c:pt>
                <c:pt idx="25">
                  <c:v>2650</c:v>
                </c:pt>
                <c:pt idx="26">
                  <c:v>3340</c:v>
                </c:pt>
                <c:pt idx="27">
                  <c:v>3793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F8-4101-B38A-3309429BFB5B}"/>
            </c:ext>
          </c:extLst>
        </c:ser>
        <c:ser>
          <c:idx val="0"/>
          <c:order val="1"/>
          <c:tx>
            <c:strRef>
              <c:f>'Sheet1 (2)'!$C$4</c:f>
              <c:strCache>
                <c:ptCount val="1"/>
                <c:pt idx="0">
                  <c:v>Operating Profit</c:v>
                </c:pt>
              </c:strCache>
            </c:strRef>
          </c:tx>
          <c:spPr>
            <a:solidFill>
              <a:srgbClr val="DD0806"/>
            </a:solidFill>
            <a:ln w="12700">
              <a:solidFill>
                <a:srgbClr val="DD0806"/>
              </a:solidFill>
              <a:prstDash val="solid"/>
            </a:ln>
          </c:spPr>
          <c:invertIfNegative val="0"/>
          <c:cat>
            <c:strRef>
              <c:f>'Sheet1 (2)'!$D$2:$AE$2</c:f>
              <c:strCache>
                <c:ptCount val="28"/>
                <c:pt idx="0">
                  <c:v>89</c:v>
                </c:pt>
                <c:pt idx="1">
                  <c:v>90</c:v>
                </c:pt>
                <c:pt idx="2">
                  <c:v>91</c:v>
                </c:pt>
                <c:pt idx="3">
                  <c:v>92</c:v>
                </c:pt>
                <c:pt idx="4">
                  <c:v>93</c:v>
                </c:pt>
                <c:pt idx="5">
                  <c:v>94</c:v>
                </c:pt>
                <c:pt idx="6">
                  <c:v>95</c:v>
                </c:pt>
                <c:pt idx="7">
                  <c:v>96</c:v>
                </c:pt>
                <c:pt idx="8">
                  <c:v>97</c:v>
                </c:pt>
                <c:pt idx="9">
                  <c:v>98</c:v>
                </c:pt>
                <c:pt idx="10">
                  <c:v>99</c:v>
                </c:pt>
                <c:pt idx="11">
                  <c:v>00</c:v>
                </c:pt>
                <c:pt idx="12">
                  <c:v>01</c:v>
                </c:pt>
                <c:pt idx="13">
                  <c:v>02</c:v>
                </c:pt>
                <c:pt idx="14">
                  <c:v>03</c:v>
                </c:pt>
                <c:pt idx="15">
                  <c:v>04</c:v>
                </c:pt>
                <c:pt idx="16">
                  <c:v>05</c:v>
                </c:pt>
                <c:pt idx="17">
                  <c:v>06</c:v>
                </c:pt>
                <c:pt idx="18">
                  <c:v>07</c:v>
                </c:pt>
                <c:pt idx="19">
                  <c:v>08</c:v>
                </c:pt>
                <c:pt idx="20">
                  <c:v>09</c:v>
                </c:pt>
                <c:pt idx="21">
                  <c:v>10</c:v>
                </c:pt>
                <c:pt idx="22">
                  <c:v>11</c:v>
                </c:pt>
                <c:pt idx="23">
                  <c:v>12</c:v>
                </c:pt>
                <c:pt idx="24">
                  <c:v>13</c:v>
                </c:pt>
                <c:pt idx="25">
                  <c:v>14</c:v>
                </c:pt>
                <c:pt idx="26">
                  <c:v>15</c:v>
                </c:pt>
                <c:pt idx="27">
                  <c:v>16</c:v>
                </c:pt>
              </c:strCache>
            </c:strRef>
          </c:cat>
          <c:val>
            <c:numRef>
              <c:f>'Sheet1 (2)'!$D$4:$AE$4</c:f>
              <c:numCache>
                <c:formatCode>General</c:formatCode>
                <c:ptCount val="28"/>
                <c:pt idx="0">
                  <c:v>62.97</c:v>
                </c:pt>
                <c:pt idx="1">
                  <c:v>77.099999999999994</c:v>
                </c:pt>
                <c:pt idx="2">
                  <c:v>108.73</c:v>
                </c:pt>
                <c:pt idx="3">
                  <c:v>120.56</c:v>
                </c:pt>
                <c:pt idx="4">
                  <c:v>102.43</c:v>
                </c:pt>
                <c:pt idx="5">
                  <c:v>115.54</c:v>
                </c:pt>
                <c:pt idx="6">
                  <c:v>143.47999999999999</c:v>
                </c:pt>
                <c:pt idx="7" formatCode="#,##0">
                  <c:v>198.47</c:v>
                </c:pt>
                <c:pt idx="8" formatCode="#,##0">
                  <c:v>248.83</c:v>
                </c:pt>
                <c:pt idx="9" formatCode="#,##0">
                  <c:v>297</c:v>
                </c:pt>
                <c:pt idx="10" formatCode="#,##0">
                  <c:v>229.62</c:v>
                </c:pt>
                <c:pt idx="11" formatCode="#,##0">
                  <c:v>338.09</c:v>
                </c:pt>
                <c:pt idx="12">
                  <c:v>477</c:v>
                </c:pt>
                <c:pt idx="13">
                  <c:v>333.9</c:v>
                </c:pt>
                <c:pt idx="14">
                  <c:v>424.44</c:v>
                </c:pt>
                <c:pt idx="15">
                  <c:v>591.1</c:v>
                </c:pt>
                <c:pt idx="16">
                  <c:v>725.7</c:v>
                </c:pt>
                <c:pt idx="17">
                  <c:v>814.07</c:v>
                </c:pt>
                <c:pt idx="18">
                  <c:v>929.77</c:v>
                </c:pt>
                <c:pt idx="19">
                  <c:v>1023.54</c:v>
                </c:pt>
                <c:pt idx="20">
                  <c:v>733.71</c:v>
                </c:pt>
                <c:pt idx="21">
                  <c:v>556.58000000000004</c:v>
                </c:pt>
                <c:pt idx="22">
                  <c:v>850</c:v>
                </c:pt>
                <c:pt idx="23">
                  <c:v>911</c:v>
                </c:pt>
                <c:pt idx="24">
                  <c:v>992.2</c:v>
                </c:pt>
                <c:pt idx="25">
                  <c:v>1307</c:v>
                </c:pt>
                <c:pt idx="26">
                  <c:v>1757</c:v>
                </c:pt>
                <c:pt idx="27">
                  <c:v>2013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F8-4101-B38A-3309429BFB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120960"/>
        <c:axId val="117146752"/>
      </c:barChart>
      <c:lineChart>
        <c:grouping val="standard"/>
        <c:varyColors val="0"/>
        <c:ser>
          <c:idx val="2"/>
          <c:order val="2"/>
          <c:tx>
            <c:strRef>
              <c:f>'Sheet1 (2)'!$C$5</c:f>
              <c:strCache>
                <c:ptCount val="1"/>
                <c:pt idx="0">
                  <c:v>Operating Profit / Sales</c:v>
                </c:pt>
              </c:strCache>
            </c:strRef>
          </c:tx>
          <c:spPr>
            <a:ln w="38100">
              <a:solidFill>
                <a:srgbClr val="0000D4"/>
              </a:solidFill>
              <a:prstDash val="solid"/>
            </a:ln>
          </c:spPr>
          <c:marker>
            <c:symbol val="triangle"/>
            <c:size val="7"/>
            <c:spPr>
              <a:solidFill>
                <a:srgbClr val="0000D4"/>
              </a:solidFill>
              <a:ln>
                <a:solidFill>
                  <a:srgbClr val="0000D4"/>
                </a:solidFill>
                <a:prstDash val="solid"/>
              </a:ln>
            </c:spPr>
          </c:marker>
          <c:cat>
            <c:strRef>
              <c:f>'Sheet1 (2)'!$D$2:$AE$2</c:f>
              <c:strCache>
                <c:ptCount val="28"/>
                <c:pt idx="0">
                  <c:v>89</c:v>
                </c:pt>
                <c:pt idx="1">
                  <c:v>90</c:v>
                </c:pt>
                <c:pt idx="2">
                  <c:v>91</c:v>
                </c:pt>
                <c:pt idx="3">
                  <c:v>92</c:v>
                </c:pt>
                <c:pt idx="4">
                  <c:v>93</c:v>
                </c:pt>
                <c:pt idx="5">
                  <c:v>94</c:v>
                </c:pt>
                <c:pt idx="6">
                  <c:v>95</c:v>
                </c:pt>
                <c:pt idx="7">
                  <c:v>96</c:v>
                </c:pt>
                <c:pt idx="8">
                  <c:v>97</c:v>
                </c:pt>
                <c:pt idx="9">
                  <c:v>98</c:v>
                </c:pt>
                <c:pt idx="10">
                  <c:v>99</c:v>
                </c:pt>
                <c:pt idx="11">
                  <c:v>00</c:v>
                </c:pt>
                <c:pt idx="12">
                  <c:v>01</c:v>
                </c:pt>
                <c:pt idx="13">
                  <c:v>02</c:v>
                </c:pt>
                <c:pt idx="14">
                  <c:v>03</c:v>
                </c:pt>
                <c:pt idx="15">
                  <c:v>04</c:v>
                </c:pt>
                <c:pt idx="16">
                  <c:v>05</c:v>
                </c:pt>
                <c:pt idx="17">
                  <c:v>06</c:v>
                </c:pt>
                <c:pt idx="18">
                  <c:v>07</c:v>
                </c:pt>
                <c:pt idx="19">
                  <c:v>08</c:v>
                </c:pt>
                <c:pt idx="20">
                  <c:v>09</c:v>
                </c:pt>
                <c:pt idx="21">
                  <c:v>10</c:v>
                </c:pt>
                <c:pt idx="22">
                  <c:v>11</c:v>
                </c:pt>
                <c:pt idx="23">
                  <c:v>12</c:v>
                </c:pt>
                <c:pt idx="24">
                  <c:v>13</c:v>
                </c:pt>
                <c:pt idx="25">
                  <c:v>14</c:v>
                </c:pt>
                <c:pt idx="26">
                  <c:v>15</c:v>
                </c:pt>
                <c:pt idx="27">
                  <c:v>16</c:v>
                </c:pt>
              </c:strCache>
            </c:strRef>
          </c:cat>
          <c:val>
            <c:numRef>
              <c:f>'Sheet1 (2)'!$D$5:$AE$5</c:f>
              <c:numCache>
                <c:formatCode>0%</c:formatCode>
                <c:ptCount val="28"/>
                <c:pt idx="0">
                  <c:v>0.42944827115869899</c:v>
                </c:pt>
                <c:pt idx="1">
                  <c:v>0.410608723438249</c:v>
                </c:pt>
                <c:pt idx="2">
                  <c:v>0.41394144744355998</c:v>
                </c:pt>
                <c:pt idx="3">
                  <c:v>0.39993365400563902</c:v>
                </c:pt>
                <c:pt idx="4">
                  <c:v>0.34265547118054401</c:v>
                </c:pt>
                <c:pt idx="5">
                  <c:v>0.36905484396460903</c:v>
                </c:pt>
                <c:pt idx="6">
                  <c:v>0.37042391697216898</c:v>
                </c:pt>
                <c:pt idx="7">
                  <c:v>0.40455370064616097</c:v>
                </c:pt>
                <c:pt idx="8">
                  <c:v>0.42241159794251998</c:v>
                </c:pt>
                <c:pt idx="9">
                  <c:v>0.41889985895627602</c:v>
                </c:pt>
                <c:pt idx="10">
                  <c:v>0.35244278675691798</c:v>
                </c:pt>
                <c:pt idx="11">
                  <c:v>0.42893935549352902</c:v>
                </c:pt>
                <c:pt idx="12">
                  <c:v>0.471376478610181</c:v>
                </c:pt>
                <c:pt idx="13">
                  <c:v>0.40728452587153302</c:v>
                </c:pt>
                <c:pt idx="14">
                  <c:v>0.45320007687872399</c:v>
                </c:pt>
                <c:pt idx="15">
                  <c:v>0.50433862614438196</c:v>
                </c:pt>
                <c:pt idx="16">
                  <c:v>0.52058823529411802</c:v>
                </c:pt>
                <c:pt idx="17">
                  <c:v>0.514257738471257</c:v>
                </c:pt>
                <c:pt idx="18">
                  <c:v>0.50890530925013699</c:v>
                </c:pt>
                <c:pt idx="19">
                  <c:v>0.50998505231689095</c:v>
                </c:pt>
                <c:pt idx="20">
                  <c:v>0.44386569872958298</c:v>
                </c:pt>
                <c:pt idx="21">
                  <c:v>0.40871806545892497</c:v>
                </c:pt>
                <c:pt idx="22">
                  <c:v>0.46703296703296698</c:v>
                </c:pt>
                <c:pt idx="23">
                  <c:v>0.45709984947315602</c:v>
                </c:pt>
                <c:pt idx="24">
                  <c:v>0.45555555555555599</c:v>
                </c:pt>
                <c:pt idx="25">
                  <c:v>0.49320754716981102</c:v>
                </c:pt>
                <c:pt idx="26">
                  <c:v>0.52604790419161696</c:v>
                </c:pt>
                <c:pt idx="27">
                  <c:v>0.53071447403111005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F8-4101-B38A-3309429BFB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8121984"/>
        <c:axId val="117147328"/>
      </c:lineChart>
      <c:catAx>
        <c:axId val="11812096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3175">
            <a:solidFill>
              <a:srgbClr val="0000D4"/>
            </a:solidFill>
            <a:prstDash val="solid"/>
          </a:ln>
        </c:spPr>
        <c:txPr>
          <a:bodyPr rot="0" vert="horz"/>
          <a:lstStyle/>
          <a:p>
            <a:pPr>
              <a:defRPr lang="ja-JP" sz="1400" b="0" i="0" u="none" strike="noStrike" baseline="0">
                <a:solidFill>
                  <a:srgbClr val="0000D4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ko-KR"/>
          </a:p>
        </c:txPr>
        <c:crossAx val="1171467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1714675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25400">
            <a:solidFill>
              <a:srgbClr val="0000D4"/>
            </a:solidFill>
            <a:prstDash val="solid"/>
          </a:ln>
        </c:spPr>
        <c:txPr>
          <a:bodyPr rot="0" vert="horz"/>
          <a:lstStyle/>
          <a:p>
            <a:pPr>
              <a:defRPr lang="ja-JP" sz="1400" b="0" i="0" u="none" strike="noStrike" baseline="0">
                <a:solidFill>
                  <a:srgbClr val="0000D4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ko-KR"/>
          </a:p>
        </c:txPr>
        <c:crossAx val="118120960"/>
        <c:crosses val="autoZero"/>
        <c:crossBetween val="between"/>
      </c:valAx>
      <c:catAx>
        <c:axId val="1181219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7147328"/>
        <c:crosses val="autoZero"/>
        <c:auto val="0"/>
        <c:lblAlgn val="ctr"/>
        <c:lblOffset val="100"/>
        <c:noMultiLvlLbl val="0"/>
      </c:catAx>
      <c:valAx>
        <c:axId val="117147328"/>
        <c:scaling>
          <c:orientation val="minMax"/>
        </c:scaling>
        <c:delete val="0"/>
        <c:axPos val="r"/>
        <c:numFmt formatCode="0%" sourceLinked="0"/>
        <c:majorTickMark val="in"/>
        <c:minorTickMark val="none"/>
        <c:tickLblPos val="nextTo"/>
        <c:spPr>
          <a:ln w="25400">
            <a:solidFill>
              <a:srgbClr val="0000D4"/>
            </a:solidFill>
            <a:prstDash val="solid"/>
          </a:ln>
        </c:spPr>
        <c:txPr>
          <a:bodyPr rot="0" vert="horz"/>
          <a:lstStyle/>
          <a:p>
            <a:pPr>
              <a:defRPr lang="ja-JP" sz="1400" b="0" i="0" u="none" strike="noStrike" baseline="0">
                <a:solidFill>
                  <a:srgbClr val="0000D4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ko-KR"/>
          </a:p>
        </c:txPr>
        <c:crossAx val="118121984"/>
        <c:crosses val="max"/>
        <c:crossBetween val="between"/>
      </c:valAx>
      <c:spPr>
        <a:noFill/>
        <a:ln w="25400">
          <a:solidFill>
            <a:srgbClr val="0000D4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9.7872340425531903E-2"/>
          <c:y val="0.14326625002820201"/>
          <c:w val="0.40425531914893598"/>
          <c:h val="0.14326647564469899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lang="ja-JP" sz="1600" b="0" i="0" u="none" strike="noStrike" baseline="0">
              <a:solidFill>
                <a:srgbClr val="0000D4"/>
              </a:solidFill>
              <a:latin typeface="ＭＳ Ｐゴシック"/>
              <a:ea typeface="ＭＳ Ｐゴシック"/>
              <a:cs typeface="ＭＳ Ｐゴシック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rgbClr val="FFFFFF"/>
    </a:solidFill>
    <a:ln w="9525">
      <a:solidFill>
        <a:schemeClr val="tx1"/>
      </a:solidFill>
      <a:prstDash val="sysDot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ＭＳ Ｐゴシック"/>
          <a:ea typeface="ＭＳ Ｐゴシック"/>
          <a:cs typeface="ＭＳ Ｐゴシック"/>
        </a:defRPr>
      </a:pPr>
      <a:endParaRPr lang="ko-KR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0.38707</cdr:x>
      <cdr:y>0.09407</cdr:y>
    </cdr:from>
    <cdr:to>
      <cdr:x>0.51757</cdr:x>
      <cdr:y>0.19469</cdr:y>
    </cdr:to>
    <cdr:sp macro="" textlink="">
      <cdr:nvSpPr>
        <cdr:cNvPr id="4" name="テキスト ボックス 3"/>
        <cdr:cNvSpPr txBox="1"/>
      </cdr:nvSpPr>
      <cdr:spPr>
        <a:xfrm xmlns:a="http://schemas.openxmlformats.org/drawingml/2006/main">
          <a:off x="3092939" y="319951"/>
          <a:ext cx="1042786" cy="34222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ja-JP" sz="1800" dirty="0" smtClean="0">
              <a:solidFill>
                <a:srgbClr val="FF0000"/>
              </a:solidFill>
            </a:rPr>
            <a:t>SALES</a:t>
          </a:r>
          <a:endParaRPr lang="ja-JP" altLang="en-US" sz="1800" dirty="0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0.34201</cdr:x>
      <cdr:y>0.13724</cdr:y>
    </cdr:to>
    <cdr:sp macro="" textlink="">
      <cdr:nvSpPr>
        <cdr:cNvPr id="205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-1281579"/>
          <a:ext cx="3062182" cy="7201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27432" tIns="18288" rIns="27432" bIns="18288" anchor="ctr" upright="1"/>
        <a:lstStyle xmlns:a="http://schemas.openxmlformats.org/drawingml/2006/main"/>
        <a:p xmlns:a="http://schemas.openxmlformats.org/drawingml/2006/main">
          <a:pPr algn="ctr" rtl="0">
            <a:lnSpc>
              <a:spcPts val="1700"/>
            </a:lnSpc>
            <a:defRPr sz="1000"/>
          </a:pPr>
          <a:r>
            <a:rPr lang="en-US" altLang="ja-JP" sz="1600" b="1" i="0" u="none" strike="noStrike" baseline="0">
              <a:solidFill>
                <a:srgbClr val="0000FF"/>
              </a:solidFill>
              <a:latin typeface="ＭＳ Ｐゴシック"/>
              <a:ea typeface="ＭＳ Ｐゴシック"/>
            </a:rPr>
            <a:t>Sales &amp; Operating Profit</a:t>
          </a:r>
          <a:endParaRPr lang="ja-JP" altLang="en-US" sz="1600" b="1" i="0" u="none" strike="noStrike" baseline="0" dirty="0">
            <a:solidFill>
              <a:srgbClr val="0000FF"/>
            </a:solidFill>
            <a:latin typeface="ＭＳ Ｐゴシック"/>
            <a:ea typeface="ＭＳ Ｐゴシック"/>
          </a:endParaRPr>
        </a:p>
        <a:p xmlns:a="http://schemas.openxmlformats.org/drawingml/2006/main">
          <a:pPr algn="ctr" rtl="0">
            <a:lnSpc>
              <a:spcPts val="1600"/>
            </a:lnSpc>
            <a:defRPr sz="1000"/>
          </a:pPr>
          <a:r>
            <a:rPr lang="ja-JP" altLang="en-US" sz="1600" b="1" i="0" u="none" strike="noStrike" baseline="0" dirty="0">
              <a:solidFill>
                <a:srgbClr val="0000FF"/>
              </a:solidFill>
              <a:latin typeface="ＭＳ Ｐゴシック"/>
              <a:ea typeface="ＭＳ Ｐゴシック"/>
            </a:rPr>
            <a:t>（</a:t>
          </a:r>
          <a:r>
            <a:rPr lang="en-US" altLang="ja-JP" sz="1600" b="1" i="0" u="none" strike="noStrike" baseline="0" dirty="0">
              <a:solidFill>
                <a:srgbClr val="0000FF"/>
              </a:solidFill>
              <a:latin typeface="ＭＳ Ｐゴシック"/>
              <a:ea typeface="ＭＳ Ｐゴシック"/>
            </a:rPr>
            <a:t>100 million YEN or million US$</a:t>
          </a:r>
          <a:r>
            <a:rPr lang="ja-JP" altLang="en-US" sz="1600" b="1" i="0" u="none" strike="noStrike" baseline="0" dirty="0">
              <a:solidFill>
                <a:srgbClr val="0000FF"/>
              </a:solidFill>
              <a:latin typeface="ＭＳ Ｐゴシック"/>
              <a:ea typeface="ＭＳ Ｐゴシック"/>
            </a:rPr>
            <a:t>）</a:t>
          </a:r>
        </a:p>
      </cdr:txBody>
    </cdr:sp>
  </cdr:relSizeAnchor>
  <cdr:relSizeAnchor xmlns:cdr="http://schemas.openxmlformats.org/drawingml/2006/chartDrawing">
    <cdr:from>
      <cdr:x>0.71489</cdr:x>
      <cdr:y>0.04553</cdr:y>
    </cdr:from>
    <cdr:to>
      <cdr:x>0.96668</cdr:x>
      <cdr:y>0.11696</cdr:y>
    </cdr:to>
    <cdr:sp macro="" textlink="">
      <cdr:nvSpPr>
        <cdr:cNvPr id="205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400800" y="203688"/>
          <a:ext cx="2252133" cy="3169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27432" tIns="18288" rIns="27432" bIns="18288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altLang="ja-JP" sz="1600" b="1" i="0" u="none" strike="noStrike" baseline="0">
              <a:solidFill>
                <a:srgbClr val="0000FF"/>
              </a:solidFill>
              <a:latin typeface="ＭＳ Ｐゴシック"/>
              <a:ea typeface="ＭＳ Ｐゴシック"/>
            </a:rPr>
            <a:t>Operating Profit / Sales</a:t>
          </a:r>
          <a:endParaRPr lang="ja-JP" altLang="en-US" sz="1600" b="1" i="0" u="none" strike="noStrike" baseline="0" dirty="0">
            <a:solidFill>
              <a:srgbClr val="0000FF"/>
            </a:solidFill>
            <a:latin typeface="ＭＳ Ｐゴシック"/>
            <a:ea typeface="ＭＳ Ｐゴシック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208338" y="9156700"/>
            <a:ext cx="601662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defTabSz="762000" eaLnBrk="1" hangingPunct="1">
              <a:spcBef>
                <a:spcPct val="0"/>
              </a:spcBef>
              <a:defRPr/>
            </a:pPr>
            <a:fld id="{3ED4D93D-B8E8-574D-BC5A-F03B5F21205B}" type="slidenum">
              <a:rPr kumimoji="1" lang="en-US" altLang="ja-JP" sz="1400">
                <a:solidFill>
                  <a:schemeClr val="tx1"/>
                </a:solidFill>
                <a:latin typeface="Osaka" charset="0"/>
              </a:rPr>
              <a:pPr algn="l" defTabSz="762000" eaLnBrk="1" hangingPunct="1">
                <a:spcBef>
                  <a:spcPct val="0"/>
                </a:spcBef>
                <a:defRPr/>
              </a:pPr>
              <a:t>‹#›</a:t>
            </a:fld>
            <a:endParaRPr kumimoji="1" lang="en-US" altLang="ja-JP" sz="1400">
              <a:solidFill>
                <a:schemeClr val="tx1"/>
              </a:solidFill>
              <a:latin typeface="Osak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770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fontAlgn="ctr" hangingPunct="1">
              <a:spcBef>
                <a:spcPct val="0"/>
              </a:spcBef>
              <a:defRPr kumimoji="1" sz="1200">
                <a:solidFill>
                  <a:schemeClr val="tx1"/>
                </a:solidFill>
                <a:latin typeface="Osaka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ctr" hangingPunct="1">
              <a:spcBef>
                <a:spcPct val="0"/>
              </a:spcBef>
              <a:defRPr kumimoji="1" sz="1200">
                <a:solidFill>
                  <a:schemeClr val="tx1"/>
                </a:solidFill>
                <a:latin typeface="Osaka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6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063" y="776288"/>
            <a:ext cx="661987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33925"/>
            <a:ext cx="5029200" cy="450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</a:t>
            </a:r>
            <a:r>
              <a:rPr lang="en-US" altLang="ja-JP"/>
              <a:t> </a:t>
            </a:r>
            <a:r>
              <a:rPr lang="ja-JP" altLang="en-US"/>
              <a:t>テキストの書式設定</a:t>
            </a:r>
            <a:endParaRPr lang="en-US" altLang="ja-JP"/>
          </a:p>
          <a:p>
            <a:pPr lvl="1"/>
            <a:r>
              <a:rPr lang="ja-JP" altLang="en-US"/>
              <a:t>第</a:t>
            </a:r>
            <a:r>
              <a:rPr lang="en-US" altLang="ja-JP"/>
              <a:t> 2 </a:t>
            </a:r>
            <a:r>
              <a:rPr lang="ja-JP" altLang="en-US"/>
              <a:t>レベル</a:t>
            </a:r>
            <a:endParaRPr lang="en-US" altLang="ja-JP"/>
          </a:p>
          <a:p>
            <a:pPr lvl="2"/>
            <a:r>
              <a:rPr lang="ja-JP" altLang="en-US"/>
              <a:t>第</a:t>
            </a:r>
            <a:r>
              <a:rPr lang="en-US" altLang="ja-JP"/>
              <a:t> 3 </a:t>
            </a:r>
            <a:r>
              <a:rPr lang="ja-JP" altLang="en-US"/>
              <a:t>レベル</a:t>
            </a:r>
            <a:endParaRPr lang="en-US" altLang="ja-JP"/>
          </a:p>
          <a:p>
            <a:pPr lvl="3"/>
            <a:r>
              <a:rPr lang="ja-JP" altLang="en-US"/>
              <a:t>第</a:t>
            </a:r>
            <a:r>
              <a:rPr lang="en-US" altLang="ja-JP"/>
              <a:t> 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</a:t>
            </a:r>
            <a:r>
              <a:rPr lang="en-US" altLang="ja-JP"/>
              <a:t> 5 </a:t>
            </a:r>
            <a:r>
              <a:rPr lang="ja-JP" altLang="en-US"/>
              <a:t>レベル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785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fontAlgn="ctr" hangingPunct="1">
              <a:spcBef>
                <a:spcPct val="0"/>
              </a:spcBef>
              <a:defRPr kumimoji="1" sz="1200">
                <a:solidFill>
                  <a:schemeClr val="tx1"/>
                </a:solidFill>
                <a:latin typeface="Osaka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46785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ctr" hangingPunct="1">
              <a:spcBef>
                <a:spcPct val="0"/>
              </a:spcBef>
              <a:defRPr kumimoji="1" sz="1200">
                <a:solidFill>
                  <a:schemeClr val="tx1"/>
                </a:solidFill>
                <a:latin typeface="Osaka" charset="0"/>
              </a:defRPr>
            </a:lvl1pPr>
          </a:lstStyle>
          <a:p>
            <a:pPr>
              <a:defRPr/>
            </a:pPr>
            <a:fld id="{4A602058-A64E-234F-B015-2A6986A220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429229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20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細明朝体" charset="0"/>
        <a:ea typeface="ＭＳ Ｐ明朝" charset="0"/>
        <a:cs typeface="ＭＳ Ｐ明朝" charset="0"/>
      </a:defRPr>
    </a:lvl1pPr>
    <a:lvl2pPr marL="457200" algn="l" defTabSz="7620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細明朝体" charset="0"/>
        <a:ea typeface="ＭＳ Ｐ明朝" charset="0"/>
        <a:cs typeface="ＭＳ Ｐ明朝" charset="0"/>
      </a:defRPr>
    </a:lvl2pPr>
    <a:lvl3pPr marL="914400" algn="l" defTabSz="7620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細明朝体" charset="0"/>
        <a:ea typeface="ＭＳ Ｐ明朝" charset="0"/>
        <a:cs typeface="ＭＳ Ｐ明朝" charset="0"/>
      </a:defRPr>
    </a:lvl3pPr>
    <a:lvl4pPr marL="1371600" algn="l" defTabSz="7620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細明朝体" charset="0"/>
        <a:ea typeface="ＭＳ Ｐ明朝" charset="0"/>
        <a:cs typeface="ＭＳ Ｐ明朝" charset="0"/>
      </a:defRPr>
    </a:lvl4pPr>
    <a:lvl5pPr marL="1828800" algn="l" defTabSz="7620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細明朝体" charset="0"/>
        <a:ea typeface="ＭＳ Ｐ明朝" charset="0"/>
        <a:cs typeface="ＭＳ Ｐ明朝" charset="0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BA7340-029E-0F4B-B641-64A3B012A79E}" type="slidenum">
              <a:rPr lang="en-US" altLang="ja-JP"/>
              <a:pPr>
                <a:defRPr/>
              </a:pPr>
              <a:t>1</a:t>
            </a:fld>
            <a:endParaRPr lang="en-US" altLang="ja-JP"/>
          </a:p>
        </p:txBody>
      </p:sp>
      <p:sp>
        <p:nvSpPr>
          <p:cNvPr id="69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3" y="776288"/>
            <a:ext cx="6619875" cy="3724275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9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1960636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C31E39-78D8-4C4B-ABEC-CC5BDA641CD9}" type="slidenum">
              <a:rPr lang="en-US" altLang="ja-JP"/>
              <a:pPr>
                <a:defRPr/>
              </a:pPr>
              <a:t>2</a:t>
            </a:fld>
            <a:endParaRPr lang="en-US" altLang="ja-JP"/>
          </a:p>
        </p:txBody>
      </p:sp>
      <p:sp>
        <p:nvSpPr>
          <p:cNvPr id="613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6125"/>
            <a:ext cx="6630988" cy="3730625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24400"/>
            <a:ext cx="5486400" cy="4475163"/>
          </a:xfrm>
        </p:spPr>
        <p:txBody>
          <a:bodyPr/>
          <a:lstStyle/>
          <a:p>
            <a:pPr>
              <a:defRPr/>
            </a:pPr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1422122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063" y="776288"/>
            <a:ext cx="6619875" cy="3724275"/>
          </a:xfrm>
          <a:ln/>
        </p:spPr>
      </p:sp>
      <p:sp>
        <p:nvSpPr>
          <p:cNvPr id="35842" name="ノート プレースホルダ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ja-JP" altLang="en-US" smtClean="0">
              <a:latin typeface="細明朝体"/>
              <a:ea typeface="細明朝体"/>
            </a:endParaRPr>
          </a:p>
        </p:txBody>
      </p:sp>
      <p:sp>
        <p:nvSpPr>
          <p:cNvPr id="35843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2E46FD-CA25-4627-A3C7-6E573E8EDA00}" type="slidenum">
              <a:rPr lang="en-US" altLang="ja-JP" smtClean="0">
                <a:latin typeface="Osaka"/>
                <a:ea typeface="Osaka"/>
                <a:cs typeface="Osaka"/>
              </a:rPr>
              <a:pPr/>
              <a:t>4</a:t>
            </a:fld>
            <a:endParaRPr lang="en-US" altLang="ja-JP" smtClean="0">
              <a:latin typeface="Osaka"/>
              <a:ea typeface="Osaka"/>
              <a:cs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04680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486E16-8B15-284D-8942-2C511B3E64D2}" type="slidenum">
              <a:rPr lang="en-US" altLang="ja-JP" smtClean="0"/>
              <a:pPr>
                <a:defRPr/>
              </a:pPr>
              <a:t>6</a:t>
            </a:fld>
            <a:endParaRPr lang="en-US" altLang="ja-JP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3" y="776288"/>
            <a:ext cx="6619875" cy="3724275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19723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0E5FEA-A985-8A48-9D4A-E6490C5CD76C}" type="slidenum">
              <a:rPr lang="en-US" altLang="ja-JP" smtClean="0"/>
              <a:pPr>
                <a:defRPr/>
              </a:pPr>
              <a:t>7</a:t>
            </a:fld>
            <a:endParaRPr lang="en-US" altLang="ja-JP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3" y="776288"/>
            <a:ext cx="6619875" cy="3724275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1246532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591F5E-0C4D-2E47-AA4F-2210852CB0C4}" type="slidenum">
              <a:rPr lang="en-US" altLang="ja-JP" smtClean="0"/>
              <a:pPr>
                <a:defRPr/>
              </a:pPr>
              <a:t>8</a:t>
            </a:fld>
            <a:endParaRPr lang="en-US" altLang="ja-JP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3" y="776288"/>
            <a:ext cx="6619875" cy="3724275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214663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682FD8-4CB3-A840-A088-1BF974A3DD3F}" type="slidenum">
              <a:rPr lang="en-US" altLang="ja-JP"/>
              <a:pPr>
                <a:defRPr/>
              </a:pPr>
              <a:t>10</a:t>
            </a:fld>
            <a:endParaRPr lang="en-US" altLang="ja-JP"/>
          </a:p>
        </p:txBody>
      </p:sp>
      <p:sp>
        <p:nvSpPr>
          <p:cNvPr id="71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3" y="776288"/>
            <a:ext cx="6619875" cy="3724275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1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2056910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21ABE5-F05C-B646-9522-0C70FD4B80F4}" type="slidenum">
              <a:rPr lang="en-US" altLang="ja-JP"/>
              <a:pPr>
                <a:defRPr/>
              </a:pPr>
              <a:t>12</a:t>
            </a:fld>
            <a:endParaRPr lang="en-US" altLang="ja-JP"/>
          </a:p>
        </p:txBody>
      </p:sp>
      <p:sp>
        <p:nvSpPr>
          <p:cNvPr id="69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3" y="776288"/>
            <a:ext cx="6619875" cy="3724275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9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1476715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3" y="776288"/>
            <a:ext cx="6619875" cy="3724275"/>
          </a:xfrm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92405" tIns="46202" rIns="92405" bIns="46202"/>
          <a:lstStyle/>
          <a:p>
            <a:pPr eaLnBrk="1" hangingPunct="1"/>
            <a:endParaRPr lang="ja-JP" altLang="ja-JP" smtClean="0">
              <a:latin typeface="細明朝体"/>
              <a:ea typeface="細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683168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9063" y="776288"/>
            <a:ext cx="6619875" cy="37242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D010B-903D-1148-BD2F-527045AFB02C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016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9063" y="776288"/>
            <a:ext cx="6619875" cy="37242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D010B-903D-1148-BD2F-527045AFB02C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124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9063" y="776288"/>
            <a:ext cx="6619875" cy="37242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602058-A64E-234F-B015-2A6986A2203B}" type="slidenum">
              <a:rPr lang="en-US" altLang="ja-JP" smtClean="0"/>
              <a:pPr>
                <a:defRPr/>
              </a:pPr>
              <a:t>19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21303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B7FE42-B20E-428B-ADEB-3C54356625CD}" type="slidenum">
              <a:rPr lang="en-US" altLang="ja-JP" smtClean="0">
                <a:latin typeface="Osaka"/>
                <a:ea typeface="Osaka"/>
                <a:cs typeface="Osaka"/>
              </a:rPr>
              <a:pPr/>
              <a:t>21</a:t>
            </a:fld>
            <a:endParaRPr lang="en-US" altLang="ja-JP" smtClean="0">
              <a:latin typeface="Osaka"/>
              <a:ea typeface="Osaka"/>
              <a:cs typeface="Osaka"/>
            </a:endParaRPr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3" y="776288"/>
            <a:ext cx="6619875" cy="3724275"/>
          </a:xfrm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ja-JP" altLang="ja-JP" smtClean="0">
              <a:latin typeface="細明朝体"/>
              <a:ea typeface="細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13853193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3" y="776288"/>
            <a:ext cx="6619875" cy="3724275"/>
          </a:xfrm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92405" tIns="46202" rIns="92405" bIns="46202"/>
          <a:lstStyle/>
          <a:p>
            <a:pPr eaLnBrk="1" hangingPunct="1"/>
            <a:endParaRPr lang="ja-JP" altLang="ja-JP" smtClean="0">
              <a:latin typeface="細明朝体"/>
              <a:ea typeface="細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1514195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ja-JP" altLang="en-US" sz="2000"/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-1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199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-1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199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7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-1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199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-1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199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</p:grpSp>
      </p:grpSp>
      <p:sp>
        <p:nvSpPr>
          <p:cNvPr id="532547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1320800" y="1752600"/>
            <a:ext cx="103632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ja-JP" altLang="en-US" noProof="0" smtClean="0"/>
              <a:t>マスタ</a:t>
            </a:r>
            <a:r>
              <a:rPr lang="en-US" altLang="ja-JP" noProof="0" smtClean="0"/>
              <a:t> </a:t>
            </a:r>
            <a:r>
              <a:rPr lang="ja-JP" altLang="en-US" noProof="0" smtClean="0"/>
              <a:t>タイトルの書式設定</a:t>
            </a:r>
          </a:p>
        </p:txBody>
      </p:sp>
      <p:sp>
        <p:nvSpPr>
          <p:cNvPr id="532548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309938"/>
            <a:ext cx="85344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ja-JP" altLang="en-US" noProof="0" smtClean="0"/>
              <a:t>マスタ</a:t>
            </a:r>
            <a:r>
              <a:rPr lang="en-US" altLang="ja-JP" noProof="0" smtClean="0"/>
              <a:t> </a:t>
            </a:r>
            <a:r>
              <a:rPr lang="ja-JP" altLang="en-US" noProof="0" smtClean="0"/>
              <a:t>サブタイトルの書式設定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7B8861C-18EF-6447-8D32-B54C648691C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8723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6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Page</a:t>
            </a:r>
            <a:r>
              <a:rPr lang="en-US" altLang="ja-JP" b="0"/>
              <a:t> </a:t>
            </a:r>
            <a:fld id="{3E8DEEB9-AA3F-4840-9176-00BB5DF1325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38396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6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Page</a:t>
            </a:r>
            <a:r>
              <a:rPr lang="en-US" altLang="ja-JP" b="0"/>
              <a:t> </a:t>
            </a:r>
            <a:fld id="{309B2CEB-CC9C-FC47-9D0A-A2DFB0F8D6C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91958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143000"/>
            <a:ext cx="5334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46800" y="1143000"/>
            <a:ext cx="5334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6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Page</a:t>
            </a:r>
            <a:r>
              <a:rPr lang="en-US" altLang="ja-JP" b="0"/>
              <a:t> </a:t>
            </a:r>
            <a:fld id="{F5D92365-4321-054B-BC89-549BD16B1D7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4905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6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Page</a:t>
            </a:r>
            <a:r>
              <a:rPr lang="en-US" altLang="ja-JP" b="0"/>
              <a:t> </a:t>
            </a:r>
            <a:fld id="{AA30296D-B16C-3345-A186-25828D15357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6002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6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Page</a:t>
            </a:r>
            <a:r>
              <a:rPr lang="en-US" altLang="ja-JP" b="0"/>
              <a:t> </a:t>
            </a:r>
            <a:fld id="{91875B9A-E98A-BD4B-8D20-21EC82876C4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1369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6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Page</a:t>
            </a:r>
            <a:r>
              <a:rPr lang="en-US" altLang="ja-JP" b="0"/>
              <a:t> </a:t>
            </a:r>
            <a:fld id="{763CB121-4121-A14C-9087-E50E4B5B6F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04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6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Page</a:t>
            </a:r>
            <a:r>
              <a:rPr lang="en-US" altLang="ja-JP" b="0"/>
              <a:t> </a:t>
            </a:r>
            <a:fld id="{C6AD0F1D-BA37-9C4B-AAE1-10121AF10C0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6488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6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Page</a:t>
            </a:r>
            <a:r>
              <a:rPr lang="en-US" altLang="ja-JP" b="0"/>
              <a:t> </a:t>
            </a:r>
            <a:fld id="{B48879B6-F7F3-484A-A1C5-CC475B5EC00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60864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6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Page</a:t>
            </a:r>
            <a:r>
              <a:rPr lang="en-US" altLang="ja-JP" b="0"/>
              <a:t> </a:t>
            </a:r>
            <a:fld id="{8B5F1321-47AD-0243-A7F8-D15F7ADAF9C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0688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18552" y="333376"/>
            <a:ext cx="2762249" cy="58388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31801" y="333376"/>
            <a:ext cx="8083551" cy="58388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6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Page</a:t>
            </a:r>
            <a:r>
              <a:rPr lang="en-US" altLang="ja-JP" b="0"/>
              <a:t> </a:t>
            </a:r>
            <a:fld id="{CED35D24-FF43-2D44-940E-960D06D8816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076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1037" name="Group 3"/>
            <p:cNvGrpSpPr>
              <a:grpSpLocks/>
            </p:cNvGrpSpPr>
            <p:nvPr/>
          </p:nvGrpSpPr>
          <p:grpSpPr bwMode="auto">
            <a:xfrm>
              <a:off x="0" y="192"/>
              <a:ext cx="5760" cy="4032"/>
              <a:chOff x="0" y="192"/>
              <a:chExt cx="5760" cy="4032"/>
            </a:xfrm>
          </p:grpSpPr>
          <p:sp>
            <p:nvSpPr>
              <p:cNvPr id="531460" name="Line 4"/>
              <p:cNvSpPr>
                <a:spLocks noChangeShapeType="1"/>
              </p:cNvSpPr>
              <p:nvPr/>
            </p:nvSpPr>
            <p:spPr bwMode="white">
              <a:xfrm>
                <a:off x="0" y="192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61" name="Line 5"/>
              <p:cNvSpPr>
                <a:spLocks noChangeShapeType="1"/>
              </p:cNvSpPr>
              <p:nvPr/>
            </p:nvSpPr>
            <p:spPr bwMode="white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62" name="Line 6"/>
              <p:cNvSpPr>
                <a:spLocks noChangeShapeType="1"/>
              </p:cNvSpPr>
              <p:nvPr/>
            </p:nvSpPr>
            <p:spPr bwMode="white">
              <a:xfrm>
                <a:off x="0" y="576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63" name="Line 7"/>
              <p:cNvSpPr>
                <a:spLocks noChangeShapeType="1"/>
              </p:cNvSpPr>
              <p:nvPr/>
            </p:nvSpPr>
            <p:spPr bwMode="white">
              <a:xfrm>
                <a:off x="0" y="768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64" name="Line 8"/>
              <p:cNvSpPr>
                <a:spLocks noChangeShapeType="1"/>
              </p:cNvSpPr>
              <p:nvPr/>
            </p:nvSpPr>
            <p:spPr bwMode="white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65" name="Line 9"/>
              <p:cNvSpPr>
                <a:spLocks noChangeShapeType="1"/>
              </p:cNvSpPr>
              <p:nvPr/>
            </p:nvSpPr>
            <p:spPr bwMode="white">
              <a:xfrm>
                <a:off x="0" y="1152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66" name="Line 10"/>
              <p:cNvSpPr>
                <a:spLocks noChangeShapeType="1"/>
              </p:cNvSpPr>
              <p:nvPr/>
            </p:nvSpPr>
            <p:spPr bwMode="white">
              <a:xfrm>
                <a:off x="0" y="1344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67" name="Line 11"/>
              <p:cNvSpPr>
                <a:spLocks noChangeShapeType="1"/>
              </p:cNvSpPr>
              <p:nvPr/>
            </p:nvSpPr>
            <p:spPr bwMode="white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68" name="Line 12"/>
              <p:cNvSpPr>
                <a:spLocks noChangeShapeType="1"/>
              </p:cNvSpPr>
              <p:nvPr/>
            </p:nvSpPr>
            <p:spPr bwMode="white">
              <a:xfrm>
                <a:off x="0" y="1728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69" name="Line 13"/>
              <p:cNvSpPr>
                <a:spLocks noChangeShapeType="1"/>
              </p:cNvSpPr>
              <p:nvPr/>
            </p:nvSpPr>
            <p:spPr bwMode="white">
              <a:xfrm>
                <a:off x="0" y="1920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70" name="Line 14"/>
              <p:cNvSpPr>
                <a:spLocks noChangeShapeType="1"/>
              </p:cNvSpPr>
              <p:nvPr/>
            </p:nvSpPr>
            <p:spPr bwMode="white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71" name="Line 15"/>
              <p:cNvSpPr>
                <a:spLocks noChangeShapeType="1"/>
              </p:cNvSpPr>
              <p:nvPr/>
            </p:nvSpPr>
            <p:spPr bwMode="white">
              <a:xfrm>
                <a:off x="0" y="2304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72" name="Line 16"/>
              <p:cNvSpPr>
                <a:spLocks noChangeShapeType="1"/>
              </p:cNvSpPr>
              <p:nvPr/>
            </p:nvSpPr>
            <p:spPr bwMode="white">
              <a:xfrm>
                <a:off x="0" y="2496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73" name="Line 17"/>
              <p:cNvSpPr>
                <a:spLocks noChangeShapeType="1"/>
              </p:cNvSpPr>
              <p:nvPr/>
            </p:nvSpPr>
            <p:spPr bwMode="white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74" name="Line 18"/>
              <p:cNvSpPr>
                <a:spLocks noChangeShapeType="1"/>
              </p:cNvSpPr>
              <p:nvPr/>
            </p:nvSpPr>
            <p:spPr bwMode="white">
              <a:xfrm>
                <a:off x="0" y="2880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75" name="Line 19"/>
              <p:cNvSpPr>
                <a:spLocks noChangeShapeType="1"/>
              </p:cNvSpPr>
              <p:nvPr/>
            </p:nvSpPr>
            <p:spPr bwMode="white">
              <a:xfrm>
                <a:off x="0" y="3072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76" name="Line 20"/>
              <p:cNvSpPr>
                <a:spLocks noChangeShapeType="1"/>
              </p:cNvSpPr>
              <p:nvPr/>
            </p:nvSpPr>
            <p:spPr bwMode="white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77" name="Line 21"/>
              <p:cNvSpPr>
                <a:spLocks noChangeShapeType="1"/>
              </p:cNvSpPr>
              <p:nvPr/>
            </p:nvSpPr>
            <p:spPr bwMode="white">
              <a:xfrm>
                <a:off x="0" y="3456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78" name="Line 22"/>
              <p:cNvSpPr>
                <a:spLocks noChangeShapeType="1"/>
              </p:cNvSpPr>
              <p:nvPr/>
            </p:nvSpPr>
            <p:spPr bwMode="white">
              <a:xfrm>
                <a:off x="0" y="3648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79" name="Line 23"/>
              <p:cNvSpPr>
                <a:spLocks noChangeShapeType="1"/>
              </p:cNvSpPr>
              <p:nvPr/>
            </p:nvSpPr>
            <p:spPr bwMode="white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80" name="Line 24"/>
              <p:cNvSpPr>
                <a:spLocks noChangeShapeType="1"/>
              </p:cNvSpPr>
              <p:nvPr/>
            </p:nvSpPr>
            <p:spPr bwMode="white">
              <a:xfrm>
                <a:off x="0" y="4032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81" name="Line 25"/>
              <p:cNvSpPr>
                <a:spLocks noChangeShapeType="1"/>
              </p:cNvSpPr>
              <p:nvPr/>
            </p:nvSpPr>
            <p:spPr bwMode="white">
              <a:xfrm>
                <a:off x="0" y="4224"/>
                <a:ext cx="5760" cy="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</p:grpSp>
        <p:grpSp>
          <p:nvGrpSpPr>
            <p:cNvPr id="1038" name="Group 26"/>
            <p:cNvGrpSpPr>
              <a:grpSpLocks/>
            </p:cNvGrpSpPr>
            <p:nvPr/>
          </p:nvGrpSpPr>
          <p:grpSpPr bwMode="auto">
            <a:xfrm>
              <a:off x="192" y="0"/>
              <a:ext cx="5376" cy="4320"/>
              <a:chOff x="192" y="0"/>
              <a:chExt cx="5376" cy="4320"/>
            </a:xfrm>
          </p:grpSpPr>
          <p:sp>
            <p:nvSpPr>
              <p:cNvPr id="531483" name="Line 27"/>
              <p:cNvSpPr>
                <a:spLocks noChangeShapeType="1"/>
              </p:cNvSpPr>
              <p:nvPr/>
            </p:nvSpPr>
            <p:spPr bwMode="white">
              <a:xfrm>
                <a:off x="192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84" name="Line 28"/>
              <p:cNvSpPr>
                <a:spLocks noChangeShapeType="1"/>
              </p:cNvSpPr>
              <p:nvPr/>
            </p:nvSpPr>
            <p:spPr bwMode="white">
              <a:xfrm>
                <a:off x="384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85" name="Line 29"/>
              <p:cNvSpPr>
                <a:spLocks noChangeShapeType="1"/>
              </p:cNvSpPr>
              <p:nvPr/>
            </p:nvSpPr>
            <p:spPr bwMode="white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86" name="Line 30"/>
              <p:cNvSpPr>
                <a:spLocks noChangeShapeType="1"/>
              </p:cNvSpPr>
              <p:nvPr/>
            </p:nvSpPr>
            <p:spPr bwMode="white">
              <a:xfrm>
                <a:off x="768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87" name="Line 31"/>
              <p:cNvSpPr>
                <a:spLocks noChangeShapeType="1"/>
              </p:cNvSpPr>
              <p:nvPr/>
            </p:nvSpPr>
            <p:spPr bwMode="white">
              <a:xfrm>
                <a:off x="960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88" name="Line 32"/>
              <p:cNvSpPr>
                <a:spLocks noChangeShapeType="1"/>
              </p:cNvSpPr>
              <p:nvPr/>
            </p:nvSpPr>
            <p:spPr bwMode="white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89" name="Line 33"/>
              <p:cNvSpPr>
                <a:spLocks noChangeShapeType="1"/>
              </p:cNvSpPr>
              <p:nvPr/>
            </p:nvSpPr>
            <p:spPr bwMode="white">
              <a:xfrm>
                <a:off x="1344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90" name="Line 34"/>
              <p:cNvSpPr>
                <a:spLocks noChangeShapeType="1"/>
              </p:cNvSpPr>
              <p:nvPr/>
            </p:nvSpPr>
            <p:spPr bwMode="white">
              <a:xfrm>
                <a:off x="1536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91" name="Line 35"/>
              <p:cNvSpPr>
                <a:spLocks noChangeShapeType="1"/>
              </p:cNvSpPr>
              <p:nvPr/>
            </p:nvSpPr>
            <p:spPr bwMode="white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92" name="Line 36"/>
              <p:cNvSpPr>
                <a:spLocks noChangeShapeType="1"/>
              </p:cNvSpPr>
              <p:nvPr/>
            </p:nvSpPr>
            <p:spPr bwMode="white">
              <a:xfrm>
                <a:off x="1920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93" name="Line 37"/>
              <p:cNvSpPr>
                <a:spLocks noChangeShapeType="1"/>
              </p:cNvSpPr>
              <p:nvPr/>
            </p:nvSpPr>
            <p:spPr bwMode="white">
              <a:xfrm>
                <a:off x="2112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94" name="Line 38"/>
              <p:cNvSpPr>
                <a:spLocks noChangeShapeType="1"/>
              </p:cNvSpPr>
              <p:nvPr/>
            </p:nvSpPr>
            <p:spPr bwMode="white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95" name="Line 39"/>
              <p:cNvSpPr>
                <a:spLocks noChangeShapeType="1"/>
              </p:cNvSpPr>
              <p:nvPr/>
            </p:nvSpPr>
            <p:spPr bwMode="white">
              <a:xfrm>
                <a:off x="2496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96" name="Line 40"/>
              <p:cNvSpPr>
                <a:spLocks noChangeShapeType="1"/>
              </p:cNvSpPr>
              <p:nvPr/>
            </p:nvSpPr>
            <p:spPr bwMode="white">
              <a:xfrm>
                <a:off x="2688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97" name="Line 41"/>
              <p:cNvSpPr>
                <a:spLocks noChangeShapeType="1"/>
              </p:cNvSpPr>
              <p:nvPr/>
            </p:nvSpPr>
            <p:spPr bwMode="white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98" name="Line 42"/>
              <p:cNvSpPr>
                <a:spLocks noChangeShapeType="1"/>
              </p:cNvSpPr>
              <p:nvPr/>
            </p:nvSpPr>
            <p:spPr bwMode="white">
              <a:xfrm>
                <a:off x="3072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499" name="Line 43"/>
              <p:cNvSpPr>
                <a:spLocks noChangeShapeType="1"/>
              </p:cNvSpPr>
              <p:nvPr/>
            </p:nvSpPr>
            <p:spPr bwMode="white">
              <a:xfrm>
                <a:off x="3264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500" name="Line 44"/>
              <p:cNvSpPr>
                <a:spLocks noChangeShapeType="1"/>
              </p:cNvSpPr>
              <p:nvPr/>
            </p:nvSpPr>
            <p:spPr bwMode="white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501" name="Line 45"/>
              <p:cNvSpPr>
                <a:spLocks noChangeShapeType="1"/>
              </p:cNvSpPr>
              <p:nvPr/>
            </p:nvSpPr>
            <p:spPr bwMode="white">
              <a:xfrm>
                <a:off x="3648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502" name="Line 46"/>
              <p:cNvSpPr>
                <a:spLocks noChangeShapeType="1"/>
              </p:cNvSpPr>
              <p:nvPr/>
            </p:nvSpPr>
            <p:spPr bwMode="white">
              <a:xfrm>
                <a:off x="3840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503" name="Line 47"/>
              <p:cNvSpPr>
                <a:spLocks noChangeShapeType="1"/>
              </p:cNvSpPr>
              <p:nvPr/>
            </p:nvSpPr>
            <p:spPr bwMode="white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504" name="Line 48"/>
              <p:cNvSpPr>
                <a:spLocks noChangeShapeType="1"/>
              </p:cNvSpPr>
              <p:nvPr/>
            </p:nvSpPr>
            <p:spPr bwMode="white">
              <a:xfrm>
                <a:off x="4224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505" name="Line 49"/>
              <p:cNvSpPr>
                <a:spLocks noChangeShapeType="1"/>
              </p:cNvSpPr>
              <p:nvPr/>
            </p:nvSpPr>
            <p:spPr bwMode="white">
              <a:xfrm>
                <a:off x="4416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506" name="Line 50"/>
              <p:cNvSpPr>
                <a:spLocks noChangeShapeType="1"/>
              </p:cNvSpPr>
              <p:nvPr/>
            </p:nvSpPr>
            <p:spPr bwMode="white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507" name="Line 51"/>
              <p:cNvSpPr>
                <a:spLocks noChangeShapeType="1"/>
              </p:cNvSpPr>
              <p:nvPr/>
            </p:nvSpPr>
            <p:spPr bwMode="white">
              <a:xfrm>
                <a:off x="4800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508" name="Line 52"/>
              <p:cNvSpPr>
                <a:spLocks noChangeShapeType="1"/>
              </p:cNvSpPr>
              <p:nvPr/>
            </p:nvSpPr>
            <p:spPr bwMode="white">
              <a:xfrm>
                <a:off x="4992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509" name="Line 53"/>
              <p:cNvSpPr>
                <a:spLocks noChangeShapeType="1"/>
              </p:cNvSpPr>
              <p:nvPr/>
            </p:nvSpPr>
            <p:spPr bwMode="white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510" name="Line 54"/>
              <p:cNvSpPr>
                <a:spLocks noChangeShapeType="1"/>
              </p:cNvSpPr>
              <p:nvPr/>
            </p:nvSpPr>
            <p:spPr bwMode="white">
              <a:xfrm>
                <a:off x="5376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  <p:sp>
            <p:nvSpPr>
              <p:cNvPr id="531511" name="Line 55"/>
              <p:cNvSpPr>
                <a:spLocks noChangeShapeType="1"/>
              </p:cNvSpPr>
              <p:nvPr/>
            </p:nvSpPr>
            <p:spPr bwMode="white">
              <a:xfrm>
                <a:off x="5568" y="0"/>
                <a:ext cx="0" cy="4320"/>
              </a:xfrm>
              <a:prstGeom prst="line">
                <a:avLst/>
              </a:prstGeom>
              <a:noFill/>
              <a:ln w="9525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sz="2000"/>
              </a:p>
            </p:txBody>
          </p:sp>
        </p:grpSp>
      </p:grpSp>
      <p:sp>
        <p:nvSpPr>
          <p:cNvPr id="531512" name="Rectangle 56" descr="60%"/>
          <p:cNvSpPr>
            <a:spLocks noChangeArrowheads="1"/>
          </p:cNvSpPr>
          <p:nvPr/>
        </p:nvSpPr>
        <p:spPr bwMode="ltGray">
          <a:xfrm>
            <a:off x="4470400" y="0"/>
            <a:ext cx="7721600" cy="152400"/>
          </a:xfrm>
          <a:prstGeom prst="rect">
            <a:avLst/>
          </a:prstGeom>
          <a:pattFill prst="pct60">
            <a:fgClr>
              <a:schemeClr val="folHlink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 sz="2000"/>
          </a:p>
        </p:txBody>
      </p:sp>
      <p:sp>
        <p:nvSpPr>
          <p:cNvPr id="531513" name="Line 57"/>
          <p:cNvSpPr>
            <a:spLocks noChangeShapeType="1"/>
          </p:cNvSpPr>
          <p:nvPr/>
        </p:nvSpPr>
        <p:spPr bwMode="ltGray">
          <a:xfrm>
            <a:off x="11785600" y="0"/>
            <a:ext cx="0" cy="2362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 sz="2000"/>
          </a:p>
        </p:txBody>
      </p:sp>
      <p:grpSp>
        <p:nvGrpSpPr>
          <p:cNvPr id="1029" name="Group 58"/>
          <p:cNvGrpSpPr>
            <a:grpSpLocks/>
          </p:cNvGrpSpPr>
          <p:nvPr/>
        </p:nvGrpSpPr>
        <p:grpSpPr bwMode="auto">
          <a:xfrm>
            <a:off x="203200" y="838200"/>
            <a:ext cx="2379133" cy="2324100"/>
            <a:chOff x="96" y="916"/>
            <a:chExt cx="2208" cy="2876"/>
          </a:xfrm>
        </p:grpSpPr>
        <p:sp>
          <p:nvSpPr>
            <p:cNvPr id="531515" name="Line 59"/>
            <p:cNvSpPr>
              <a:spLocks noChangeShapeType="1"/>
            </p:cNvSpPr>
            <p:nvPr/>
          </p:nvSpPr>
          <p:spPr bwMode="ltGray">
            <a:xfrm flipH="1">
              <a:off x="96" y="1038"/>
              <a:ext cx="2208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ja-JP" altLang="en-US" sz="2000"/>
            </a:p>
          </p:txBody>
        </p:sp>
        <p:sp>
          <p:nvSpPr>
            <p:cNvPr id="531516" name="Line 60"/>
            <p:cNvSpPr>
              <a:spLocks noChangeShapeType="1"/>
            </p:cNvSpPr>
            <p:nvPr/>
          </p:nvSpPr>
          <p:spPr bwMode="ltGray">
            <a:xfrm>
              <a:off x="336" y="920"/>
              <a:ext cx="0" cy="287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ja-JP" altLang="en-US" sz="2000"/>
            </a:p>
          </p:txBody>
        </p:sp>
        <p:sp>
          <p:nvSpPr>
            <p:cNvPr id="531517" name="Arc 61"/>
            <p:cNvSpPr>
              <a:spLocks/>
            </p:cNvSpPr>
            <p:nvPr/>
          </p:nvSpPr>
          <p:spPr bwMode="ltGray">
            <a:xfrm flipH="1">
              <a:off x="218" y="916"/>
              <a:ext cx="238" cy="240"/>
            </a:xfrm>
            <a:custGeom>
              <a:avLst/>
              <a:gdLst>
                <a:gd name="G0" fmla="+- 21595 0 0"/>
                <a:gd name="G1" fmla="+- 21600 0 0"/>
                <a:gd name="G2" fmla="+- 21600 0 0"/>
                <a:gd name="T0" fmla="*/ 21114 w 43195"/>
                <a:gd name="T1" fmla="*/ 5 h 43200"/>
                <a:gd name="T2" fmla="*/ 0 w 43195"/>
                <a:gd name="T3" fmla="*/ 22056 h 43200"/>
                <a:gd name="T4" fmla="*/ 21595 w 4319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5" h="43200" fill="none" extrusionOk="0">
                  <a:moveTo>
                    <a:pt x="21114" y="5"/>
                  </a:moveTo>
                  <a:cubicBezTo>
                    <a:pt x="21274" y="1"/>
                    <a:pt x="21434" y="-1"/>
                    <a:pt x="21595" y="-1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3529"/>
                    <a:pt x="33524" y="43200"/>
                    <a:pt x="21595" y="43200"/>
                  </a:cubicBezTo>
                  <a:cubicBezTo>
                    <a:pt x="9843" y="43199"/>
                    <a:pt x="247" y="33805"/>
                    <a:pt x="-1" y="22056"/>
                  </a:cubicBezTo>
                </a:path>
                <a:path w="43195" h="43200" stroke="0" extrusionOk="0">
                  <a:moveTo>
                    <a:pt x="21114" y="5"/>
                  </a:moveTo>
                  <a:cubicBezTo>
                    <a:pt x="21274" y="1"/>
                    <a:pt x="21434" y="-1"/>
                    <a:pt x="21595" y="-1"/>
                  </a:cubicBezTo>
                  <a:cubicBezTo>
                    <a:pt x="33524" y="0"/>
                    <a:pt x="43195" y="9670"/>
                    <a:pt x="43195" y="21600"/>
                  </a:cubicBezTo>
                  <a:cubicBezTo>
                    <a:pt x="43195" y="33529"/>
                    <a:pt x="33524" y="43200"/>
                    <a:pt x="21595" y="43200"/>
                  </a:cubicBezTo>
                  <a:cubicBezTo>
                    <a:pt x="9843" y="43199"/>
                    <a:pt x="247" y="33805"/>
                    <a:pt x="-1" y="22056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ja-JP" altLang="en-US" sz="2000"/>
            </a:p>
          </p:txBody>
        </p:sp>
      </p:grpSp>
      <p:sp>
        <p:nvSpPr>
          <p:cNvPr id="531518" name="Rectangle 62"/>
          <p:cNvSpPr>
            <a:spLocks noGrp="1" noChangeArrowheads="1"/>
          </p:cNvSpPr>
          <p:nvPr>
            <p:ph type="title"/>
          </p:nvPr>
        </p:nvSpPr>
        <p:spPr bwMode="auto">
          <a:xfrm>
            <a:off x="431801" y="333376"/>
            <a:ext cx="10369551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タイトルの書式設定</a:t>
            </a:r>
          </a:p>
        </p:txBody>
      </p:sp>
      <p:sp>
        <p:nvSpPr>
          <p:cNvPr id="531519" name="Rectangle 6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143000"/>
            <a:ext cx="10871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テキストの書式設定</a:t>
            </a:r>
            <a:endParaRPr lang="en-US" altLang="ja-JP"/>
          </a:p>
          <a:p>
            <a:pPr lvl="1"/>
            <a:r>
              <a:rPr lang="ja-JP" altLang="en-US"/>
              <a:t>第</a:t>
            </a:r>
            <a:r>
              <a:rPr lang="en-US" altLang="ja-JP"/>
              <a:t> 2 </a:t>
            </a:r>
            <a:r>
              <a:rPr lang="ja-JP" altLang="en-US"/>
              <a:t>レベル</a:t>
            </a:r>
            <a:endParaRPr lang="en-US" altLang="ja-JP"/>
          </a:p>
          <a:p>
            <a:pPr lvl="2"/>
            <a:r>
              <a:rPr lang="ja-JP" altLang="en-US"/>
              <a:t>第</a:t>
            </a:r>
            <a:r>
              <a:rPr lang="en-US" altLang="ja-JP"/>
              <a:t> 3 </a:t>
            </a:r>
            <a:r>
              <a:rPr lang="ja-JP" altLang="en-US"/>
              <a:t>レベル</a:t>
            </a:r>
            <a:endParaRPr lang="en-US" altLang="ja-JP"/>
          </a:p>
          <a:p>
            <a:pPr lvl="3"/>
            <a:r>
              <a:rPr lang="ja-JP" altLang="en-US"/>
              <a:t>第</a:t>
            </a:r>
            <a:r>
              <a:rPr lang="en-US" altLang="ja-JP"/>
              <a:t> 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</a:t>
            </a:r>
            <a:r>
              <a:rPr lang="en-US" altLang="ja-JP"/>
              <a:t> 5 </a:t>
            </a:r>
            <a:r>
              <a:rPr lang="ja-JP" altLang="en-US"/>
              <a:t>レベル</a:t>
            </a:r>
          </a:p>
        </p:txBody>
      </p:sp>
      <p:sp>
        <p:nvSpPr>
          <p:cNvPr id="531520" name="Rectangle 6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31521" name="Rectangle 6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17567" y="635635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600" b="1">
                <a:latin typeface="Arial" charset="0"/>
              </a:defRPr>
            </a:lvl1pPr>
          </a:lstStyle>
          <a:p>
            <a:pPr>
              <a:defRPr/>
            </a:pPr>
            <a:fld id="{D62BC16A-86BA-7D45-9336-3C8594A74507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2800">
          <a:solidFill>
            <a:srgbClr val="0000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2800">
          <a:solidFill>
            <a:srgbClr val="0000FF"/>
          </a:solidFill>
          <a:latin typeface="Times New Roman" charset="0"/>
          <a:ea typeface="ＭＳ Ｐゴシック" charset="0"/>
          <a:cs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kumimoji="1" sz="2800">
          <a:solidFill>
            <a:srgbClr val="0000FF"/>
          </a:solidFill>
          <a:latin typeface="Times New Roman" charset="0"/>
          <a:ea typeface="ＭＳ Ｐゴシック" charset="0"/>
          <a:cs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kumimoji="1" sz="2800">
          <a:solidFill>
            <a:srgbClr val="0000FF"/>
          </a:solidFill>
          <a:latin typeface="Times New Roman" charset="0"/>
          <a:ea typeface="ＭＳ Ｐゴシック" charset="0"/>
          <a:cs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kumimoji="1" sz="2800">
          <a:solidFill>
            <a:srgbClr val="0000FF"/>
          </a:solidFill>
          <a:latin typeface="Times New Roman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00FF"/>
          </a:solidFill>
          <a:latin typeface="Times New Roman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00FF"/>
          </a:solidFill>
          <a:latin typeface="Times New Roman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00FF"/>
          </a:solidFill>
          <a:latin typeface="Times New Roman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00FF"/>
          </a:solidFill>
          <a:latin typeface="Times New Roman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l"/>
        <a:defRPr kumimoji="1" sz="3200">
          <a:solidFill>
            <a:srgbClr val="1511F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ü"/>
        <a:defRPr kumimoji="1" sz="2800">
          <a:solidFill>
            <a:srgbClr val="1511FF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ü"/>
        <a:defRPr kumimoji="1" sz="2400">
          <a:solidFill>
            <a:srgbClr val="1511FF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ü"/>
        <a:defRPr kumimoji="1" sz="2000">
          <a:solidFill>
            <a:srgbClr val="1511FF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ü"/>
        <a:defRPr kumimoji="1" sz="2000">
          <a:solidFill>
            <a:srgbClr val="1511FF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ü"/>
        <a:defRPr sz="2000">
          <a:solidFill>
            <a:srgbClr val="1511FF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ü"/>
        <a:defRPr sz="2000">
          <a:solidFill>
            <a:srgbClr val="1511FF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ü"/>
        <a:defRPr sz="2000">
          <a:solidFill>
            <a:srgbClr val="1511FF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ü"/>
        <a:defRPr sz="2000">
          <a:solidFill>
            <a:srgbClr val="1511FF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tiff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ChangeArrowheads="1"/>
          </p:cNvSpPr>
          <p:nvPr/>
        </p:nvSpPr>
        <p:spPr bwMode="auto">
          <a:xfrm>
            <a:off x="1775521" y="2780929"/>
            <a:ext cx="8569325" cy="3413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defTabSz="762000">
              <a:defRPr/>
            </a:pPr>
            <a:r>
              <a:rPr lang="en-US" altLang="ja-JP" sz="2400" b="1" dirty="0">
                <a:solidFill>
                  <a:srgbClr val="0600EA"/>
                </a:solidFill>
              </a:rPr>
              <a:t>Innovation </a:t>
            </a:r>
            <a:r>
              <a:rPr lang="en-US" altLang="ja-JP" sz="2400" b="1" dirty="0">
                <a:solidFill>
                  <a:srgbClr val="0600EA"/>
                </a:solidFill>
              </a:rPr>
              <a:t>Management in New Normal </a:t>
            </a:r>
            <a:r>
              <a:rPr lang="en-US" altLang="ja-JP" sz="2400" b="1" dirty="0">
                <a:solidFill>
                  <a:srgbClr val="0600EA"/>
                </a:solidFill>
              </a:rPr>
              <a:t>Era</a:t>
            </a:r>
            <a:br>
              <a:rPr lang="en-US" altLang="ja-JP" sz="2400" b="1" dirty="0">
                <a:solidFill>
                  <a:srgbClr val="0600EA"/>
                </a:solidFill>
              </a:rPr>
            </a:br>
            <a:r>
              <a:rPr lang="en-US" altLang="ja-JP" sz="2400" b="1" dirty="0">
                <a:solidFill>
                  <a:srgbClr val="0600EA"/>
                </a:solidFill>
              </a:rPr>
              <a:t> at Japanese </a:t>
            </a:r>
            <a:r>
              <a:rPr lang="en-US" altLang="ja-JP" sz="2400" b="1" dirty="0">
                <a:solidFill>
                  <a:srgbClr val="0600EA"/>
                </a:solidFill>
              </a:rPr>
              <a:t>Manufacturing </a:t>
            </a:r>
            <a:r>
              <a:rPr lang="en-US" altLang="ja-JP" sz="2400" b="1" dirty="0">
                <a:solidFill>
                  <a:srgbClr val="0600EA"/>
                </a:solidFill>
              </a:rPr>
              <a:t>Firms </a:t>
            </a:r>
            <a:endParaRPr kumimoji="1" lang="en-US" altLang="ja-JP" sz="2400" b="1" dirty="0">
              <a:solidFill>
                <a:srgbClr val="0600EA"/>
              </a:solidFill>
              <a:ea typeface="ＭＳ ゴシック" charset="0"/>
              <a:cs typeface="ＭＳ ゴシック" charset="0"/>
            </a:endParaRPr>
          </a:p>
          <a:p>
            <a:pPr defTabSz="762000">
              <a:defRPr/>
            </a:pPr>
            <a:r>
              <a:rPr kumimoji="1" lang="en-US" altLang="ja-JP" sz="2400" dirty="0">
                <a:ea typeface="ＭＳ ゴシック" charset="0"/>
                <a:cs typeface="ＭＳ ゴシック" charset="0"/>
              </a:rPr>
              <a:t>September 2016</a:t>
            </a:r>
            <a:r>
              <a:rPr kumimoji="1" lang="en-US" altLang="ja-JP" sz="2400" dirty="0">
                <a:ea typeface="ＭＳ ゴシック" charset="0"/>
                <a:cs typeface="ＭＳ ゴシック" charset="0"/>
              </a:rPr>
              <a:t/>
            </a:r>
            <a:br>
              <a:rPr kumimoji="1" lang="en-US" altLang="ja-JP" sz="2400" dirty="0">
                <a:ea typeface="ＭＳ ゴシック" charset="0"/>
                <a:cs typeface="ＭＳ ゴシック" charset="0"/>
              </a:rPr>
            </a:br>
            <a:endParaRPr kumimoji="1" lang="en-US" altLang="ja-JP" sz="2400" dirty="0">
              <a:ea typeface="ＭＳ ゴシック" charset="0"/>
              <a:cs typeface="ＭＳ ゴシック" charset="0"/>
            </a:endParaRPr>
          </a:p>
          <a:p>
            <a:pPr defTabSz="762000" eaLnBrk="1" hangingPunct="1">
              <a:defRPr/>
            </a:pPr>
            <a:r>
              <a:rPr kumimoji="1" lang="en-US" altLang="ja-JP" sz="2400" dirty="0" err="1">
                <a:ea typeface="ＭＳ ゴシック" charset="0"/>
                <a:cs typeface="ＭＳ ゴシック" charset="0"/>
              </a:rPr>
              <a:t>Kentaro</a:t>
            </a:r>
            <a:r>
              <a:rPr kumimoji="1" lang="en-US" altLang="ja-JP" sz="2400" dirty="0">
                <a:ea typeface="ＭＳ ゴシック" charset="0"/>
                <a:cs typeface="ＭＳ ゴシック" charset="0"/>
              </a:rPr>
              <a:t> </a:t>
            </a:r>
            <a:r>
              <a:rPr kumimoji="1" lang="en-US" altLang="ja-JP" sz="2400" dirty="0" err="1">
                <a:ea typeface="ＭＳ ゴシック" charset="0"/>
                <a:cs typeface="ＭＳ ゴシック" charset="0"/>
              </a:rPr>
              <a:t>Nobeoka</a:t>
            </a:r>
            <a:r>
              <a:rPr kumimoji="1" lang="en-US" altLang="ja-JP" sz="2400" dirty="0">
                <a:ea typeface="ＭＳ ゴシック" charset="0"/>
                <a:cs typeface="ＭＳ ゴシック" charset="0"/>
              </a:rPr>
              <a:t/>
            </a:r>
            <a:br>
              <a:rPr kumimoji="1" lang="en-US" altLang="ja-JP" sz="2400" dirty="0">
                <a:ea typeface="ＭＳ ゴシック" charset="0"/>
                <a:cs typeface="ＭＳ ゴシック" charset="0"/>
              </a:rPr>
            </a:br>
            <a:r>
              <a:rPr kumimoji="1" lang="en-US" altLang="ja-JP" sz="2400" dirty="0">
                <a:ea typeface="ＭＳ ゴシック" charset="0"/>
                <a:cs typeface="ＭＳ ゴシック" charset="0"/>
              </a:rPr>
              <a:t>Professor &amp; Director</a:t>
            </a:r>
            <a:r>
              <a:rPr kumimoji="1" lang="en-US" altLang="ja-JP" sz="2400" dirty="0">
                <a:ea typeface="ＭＳ ゴシック" charset="0"/>
                <a:cs typeface="ＭＳ ゴシック" charset="0"/>
              </a:rPr>
              <a:t/>
            </a:r>
            <a:br>
              <a:rPr kumimoji="1" lang="en-US" altLang="ja-JP" sz="2400" dirty="0">
                <a:ea typeface="ＭＳ ゴシック" charset="0"/>
                <a:cs typeface="ＭＳ ゴシック" charset="0"/>
              </a:rPr>
            </a:br>
            <a:r>
              <a:rPr kumimoji="1" lang="en-US" altLang="ja-JP" sz="2400" dirty="0">
                <a:ea typeface="ＭＳ ゴシック" charset="0"/>
                <a:cs typeface="ＭＳ ゴシック" charset="0"/>
              </a:rPr>
              <a:t>Institute of Innovation Research</a:t>
            </a:r>
            <a:br>
              <a:rPr kumimoji="1" lang="en-US" altLang="ja-JP" sz="2400" dirty="0">
                <a:ea typeface="ＭＳ ゴシック" charset="0"/>
                <a:cs typeface="ＭＳ ゴシック" charset="0"/>
              </a:rPr>
            </a:br>
            <a:r>
              <a:rPr kumimoji="1" lang="en-US" altLang="ja-JP" sz="2400" b="1" dirty="0" err="1">
                <a:ea typeface="ＭＳ ゴシック" charset="0"/>
                <a:cs typeface="ＭＳ ゴシック" charset="0"/>
              </a:rPr>
              <a:t>Hitotsubashi</a:t>
            </a:r>
            <a:r>
              <a:rPr kumimoji="1" lang="en-US" altLang="ja-JP" sz="2400" b="1" dirty="0">
                <a:ea typeface="ＭＳ ゴシック" charset="0"/>
                <a:cs typeface="ＭＳ ゴシック" charset="0"/>
              </a:rPr>
              <a:t> </a:t>
            </a:r>
            <a:r>
              <a:rPr kumimoji="1" lang="en-US" altLang="ja-JP" sz="2400" b="1" dirty="0">
                <a:ea typeface="ＭＳ ゴシック" charset="0"/>
                <a:cs typeface="ＭＳ ゴシック" charset="0"/>
              </a:rPr>
              <a:t>University</a:t>
            </a:r>
            <a:endParaRPr kumimoji="1" lang="en-US" altLang="ja-JP" sz="2400" b="1" dirty="0">
              <a:ea typeface="ＭＳ ゴシック" charset="0"/>
              <a:cs typeface="ＭＳ ゴシック" charset="0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991544" y="980729"/>
            <a:ext cx="64807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dirty="0"/>
              <a:t>Innovation Forum</a:t>
            </a:r>
            <a:r>
              <a:rPr kumimoji="1" lang="en-US" altLang="ja-JP" dirty="0"/>
              <a:t/>
            </a:r>
            <a:br>
              <a:rPr kumimoji="1" lang="en-US" altLang="ja-JP" dirty="0"/>
            </a:br>
            <a:r>
              <a:rPr kumimoji="1" lang="en-US" altLang="ja-JP" dirty="0"/>
              <a:t>The </a:t>
            </a:r>
            <a:r>
              <a:rPr kumimoji="1" lang="en-US" altLang="ja-JP" dirty="0" err="1"/>
              <a:t>Kyunghyang</a:t>
            </a:r>
            <a:r>
              <a:rPr kumimoji="1" lang="en-US" altLang="ja-JP" dirty="0"/>
              <a:t> </a:t>
            </a:r>
            <a:r>
              <a:rPr kumimoji="1" lang="en-US" altLang="ja-JP" dirty="0" err="1"/>
              <a:t>Shinmun</a:t>
            </a:r>
            <a:endParaRPr kumimoji="1" lang="en-US" altLang="ja-JP" dirty="0"/>
          </a:p>
          <a:p>
            <a:pPr algn="l"/>
            <a:r>
              <a:rPr kumimoji="1" lang="en-US" altLang="ja-JP" dirty="0"/>
              <a:t>“The New Normal Era: Innovation and Insights”</a:t>
            </a:r>
            <a:endParaRPr kumimoji="1" lang="ja-JP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b="0" dirty="0" smtClean="0"/>
              <a:t> </a:t>
            </a:r>
            <a:fld id="{72F7677F-23E5-C441-BE01-CF339002A02D}" type="slidenum">
              <a:rPr lang="en-US" altLang="ja-JP"/>
              <a:pPr>
                <a:defRPr/>
              </a:pPr>
              <a:t>2</a:t>
            </a:fld>
            <a:endParaRPr lang="en-US" altLang="ja-JP" dirty="0"/>
          </a:p>
        </p:txBody>
      </p:sp>
      <p:sp>
        <p:nvSpPr>
          <p:cNvPr id="612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32198" y="238519"/>
            <a:ext cx="7777163" cy="574675"/>
          </a:xfrm>
        </p:spPr>
        <p:txBody>
          <a:bodyPr/>
          <a:lstStyle/>
          <a:p>
            <a:pPr>
              <a:defRPr/>
            </a:pPr>
            <a:r>
              <a:rPr kumimoji="0" lang="en-US" altLang="ja-JP" sz="3200" dirty="0"/>
              <a:t>Main Points of my Presentation</a:t>
            </a:r>
          </a:p>
        </p:txBody>
      </p:sp>
      <p:sp>
        <p:nvSpPr>
          <p:cNvPr id="612355" name="Text Box 3"/>
          <p:cNvSpPr txBox="1">
            <a:spLocks noChangeArrowheads="1"/>
          </p:cNvSpPr>
          <p:nvPr/>
        </p:nvSpPr>
        <p:spPr bwMode="auto">
          <a:xfrm>
            <a:off x="1847850" y="978400"/>
            <a:ext cx="8569325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914400" indent="-4572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371600" indent="-4572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828800" indent="-4572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286000" indent="-4572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charset="2"/>
              <a:buChar char="l"/>
              <a:defRPr/>
            </a:pPr>
            <a:r>
              <a:rPr lang="en-US" altLang="ja-JP" sz="2800" dirty="0">
                <a:solidFill>
                  <a:srgbClr val="1511FF"/>
                </a:solidFill>
                <a:latin typeface="+mn-lt"/>
              </a:rPr>
              <a:t>Innovation in Japan has been stagnating for the last 20 years</a:t>
            </a:r>
          </a:p>
          <a:p>
            <a:pPr eaLnBrk="1" hangingPunct="1">
              <a:spcBef>
                <a:spcPct val="50000"/>
              </a:spcBef>
              <a:buFont typeface="Wingdings" charset="2"/>
              <a:buChar char="l"/>
              <a:defRPr/>
            </a:pPr>
            <a:r>
              <a:rPr lang="en-US" altLang="ja-JP" sz="2800" dirty="0">
                <a:solidFill>
                  <a:srgbClr val="1511FF"/>
                </a:solidFill>
                <a:latin typeface="+mn-lt"/>
              </a:rPr>
              <a:t>Japanese firms are </a:t>
            </a:r>
            <a:r>
              <a:rPr lang="en-US" altLang="ja-JP" sz="2800" dirty="0">
                <a:solidFill>
                  <a:srgbClr val="0000FF"/>
                </a:solidFill>
                <a:latin typeface="+mn-lt"/>
              </a:rPr>
              <a:t>good at </a:t>
            </a:r>
            <a:r>
              <a:rPr lang="ja-JP" altLang="en-US" sz="2800" dirty="0">
                <a:solidFill>
                  <a:srgbClr val="FF0000"/>
                </a:solidFill>
                <a:latin typeface="+mn-lt"/>
              </a:rPr>
              <a:t>“</a:t>
            </a:r>
            <a:r>
              <a:rPr lang="en-US" altLang="ja-JP" sz="2800" dirty="0">
                <a:solidFill>
                  <a:srgbClr val="FF0000"/>
                </a:solidFill>
                <a:latin typeface="+mn-lt"/>
              </a:rPr>
              <a:t>value creation,</a:t>
            </a:r>
            <a:r>
              <a:rPr lang="ja-JP" altLang="en-US" sz="2800" dirty="0">
                <a:solidFill>
                  <a:srgbClr val="FF0000"/>
                </a:solidFill>
                <a:latin typeface="+mn-lt"/>
              </a:rPr>
              <a:t>”</a:t>
            </a:r>
            <a:r>
              <a:rPr lang="en-US" altLang="ja-JP" sz="2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altLang="ja-JP" sz="2800" dirty="0">
                <a:solidFill>
                  <a:srgbClr val="0000FF"/>
                </a:solidFill>
                <a:latin typeface="+mn-lt"/>
              </a:rPr>
              <a:t>but not at </a:t>
            </a:r>
            <a:r>
              <a:rPr lang="ja-JP" altLang="en-US" sz="2800" dirty="0">
                <a:solidFill>
                  <a:srgbClr val="FF0000"/>
                </a:solidFill>
                <a:latin typeface="+mn-lt"/>
              </a:rPr>
              <a:t>“</a:t>
            </a:r>
            <a:r>
              <a:rPr lang="en-US" altLang="ja-JP" sz="2800" dirty="0">
                <a:solidFill>
                  <a:srgbClr val="FF0000"/>
                </a:solidFill>
                <a:latin typeface="+mn-lt"/>
              </a:rPr>
              <a:t>value capture</a:t>
            </a:r>
            <a:r>
              <a:rPr lang="ja-JP" altLang="en-US" sz="2800" dirty="0">
                <a:solidFill>
                  <a:srgbClr val="FF0000"/>
                </a:solidFill>
                <a:latin typeface="+mn-lt"/>
              </a:rPr>
              <a:t>”</a:t>
            </a:r>
            <a:endParaRPr lang="en-US" altLang="ja-JP" sz="2800" dirty="0">
              <a:solidFill>
                <a:srgbClr val="FF0000"/>
              </a:solidFill>
              <a:latin typeface="+mn-lt"/>
            </a:endParaRPr>
          </a:p>
          <a:p>
            <a:pPr eaLnBrk="1" hangingPunct="1">
              <a:spcBef>
                <a:spcPct val="50000"/>
              </a:spcBef>
              <a:buFont typeface="Wingdings" charset="0"/>
              <a:buChar char="l"/>
              <a:defRPr/>
            </a:pPr>
            <a:r>
              <a:rPr lang="en-US" altLang="ja-JP" sz="2800" dirty="0">
                <a:solidFill>
                  <a:srgbClr val="1511FF"/>
                </a:solidFill>
                <a:latin typeface="+mn-lt"/>
                <a:ea typeface="ＭＳ Ｐゴシック" charset="0"/>
                <a:cs typeface="ＭＳ Ｐゴシック" charset="0"/>
              </a:rPr>
              <a:t>From the </a:t>
            </a:r>
            <a:r>
              <a:rPr lang="ja-JP" altLang="en-US" sz="2800" dirty="0">
                <a:solidFill>
                  <a:srgbClr val="1511FF"/>
                </a:solidFill>
                <a:latin typeface="+mn-lt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2800" dirty="0">
                <a:solidFill>
                  <a:srgbClr val="1511FF"/>
                </a:solidFill>
                <a:latin typeface="+mn-lt"/>
                <a:ea typeface="ＭＳ Ｐゴシック" charset="0"/>
                <a:cs typeface="ＭＳ Ｐゴシック" charset="0"/>
              </a:rPr>
              <a:t>product architecture</a:t>
            </a:r>
            <a:r>
              <a:rPr lang="ja-JP" altLang="en-US" sz="2800" dirty="0">
                <a:solidFill>
                  <a:srgbClr val="1511FF"/>
                </a:solidFill>
                <a:latin typeface="+mn-lt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2800" dirty="0">
                <a:solidFill>
                  <a:srgbClr val="1511FF"/>
                </a:solidFill>
                <a:latin typeface="+mn-lt"/>
                <a:ea typeface="ＭＳ Ｐゴシック" charset="0"/>
                <a:cs typeface="ＭＳ Ｐゴシック" charset="0"/>
              </a:rPr>
              <a:t> perspective, Japanese firms are good at </a:t>
            </a:r>
            <a:r>
              <a:rPr lang="ja-JP" altLang="en-US" sz="2800" dirty="0">
                <a:solidFill>
                  <a:srgbClr val="FF0000"/>
                </a:solidFill>
                <a:latin typeface="+mn-lt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2800" dirty="0">
                <a:solidFill>
                  <a:srgbClr val="FF0000"/>
                </a:solidFill>
                <a:latin typeface="+mn-lt"/>
                <a:ea typeface="ＭＳ Ｐゴシック" charset="0"/>
                <a:cs typeface="ＭＳ Ｐゴシック" charset="0"/>
              </a:rPr>
              <a:t>integral</a:t>
            </a:r>
            <a:r>
              <a:rPr lang="ja-JP" altLang="en-US" sz="2800" dirty="0">
                <a:solidFill>
                  <a:srgbClr val="FF0000"/>
                </a:solidFill>
                <a:latin typeface="+mn-lt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2800" dirty="0">
                <a:solidFill>
                  <a:srgbClr val="FF0000"/>
                </a:solidFill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lang="en-US" altLang="ja-JP" sz="2800" dirty="0">
                <a:solidFill>
                  <a:srgbClr val="143AFF"/>
                </a:solidFill>
                <a:latin typeface="+mn-lt"/>
                <a:ea typeface="ＭＳ Ｐゴシック" charset="0"/>
                <a:cs typeface="ＭＳ Ｐゴシック" charset="0"/>
              </a:rPr>
              <a:t>design</a:t>
            </a:r>
            <a:r>
              <a:rPr lang="en-US" altLang="ja-JP" sz="2800" dirty="0">
                <a:solidFill>
                  <a:srgbClr val="FF0000"/>
                </a:solidFill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lang="en-US" altLang="ja-JP" sz="2800" dirty="0">
                <a:solidFill>
                  <a:srgbClr val="1511FF"/>
                </a:solidFill>
                <a:latin typeface="+mn-lt"/>
                <a:ea typeface="ＭＳ Ｐゴシック" charset="0"/>
                <a:cs typeface="ＭＳ Ｐゴシック" charset="0"/>
              </a:rPr>
              <a:t>but not at </a:t>
            </a:r>
            <a:r>
              <a:rPr lang="en-US" altLang="ja-JP" sz="2800" dirty="0">
                <a:solidFill>
                  <a:srgbClr val="FF0000"/>
                </a:solidFill>
                <a:latin typeface="+mn-lt"/>
                <a:ea typeface="ＭＳ Ｐゴシック" charset="0"/>
                <a:cs typeface="ＭＳ Ｐゴシック" charset="0"/>
              </a:rPr>
              <a:t>“modular” </a:t>
            </a:r>
            <a:r>
              <a:rPr lang="en-US" altLang="ja-JP" sz="2800" dirty="0">
                <a:solidFill>
                  <a:srgbClr val="143AFF"/>
                </a:solidFill>
                <a:latin typeface="+mn-lt"/>
                <a:ea typeface="ＭＳ Ｐゴシック" charset="0"/>
                <a:cs typeface="ＭＳ Ｐゴシック" charset="0"/>
              </a:rPr>
              <a:t>design</a:t>
            </a:r>
          </a:p>
          <a:p>
            <a:pPr eaLnBrk="1" hangingPunct="1">
              <a:spcBef>
                <a:spcPct val="50000"/>
              </a:spcBef>
              <a:buFont typeface="Wingdings" charset="0"/>
              <a:buChar char="l"/>
              <a:defRPr/>
            </a:pPr>
            <a:r>
              <a:rPr lang="en-US" altLang="ja-JP" sz="2800" dirty="0">
                <a:solidFill>
                  <a:srgbClr val="143AFF"/>
                </a:solidFill>
                <a:latin typeface="+mn-lt"/>
                <a:ea typeface="ＭＳ Ｐゴシック" charset="0"/>
                <a:cs typeface="ＭＳ Ｐゴシック" charset="0"/>
              </a:rPr>
              <a:t>New</a:t>
            </a:r>
            <a:r>
              <a:rPr lang="ja-JP" altLang="en-US" sz="2800" dirty="0">
                <a:solidFill>
                  <a:srgbClr val="143AFF"/>
                </a:solidFill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lang="en-US" altLang="ja-JP" sz="2800" dirty="0">
                <a:solidFill>
                  <a:srgbClr val="143AFF"/>
                </a:solidFill>
                <a:latin typeface="+mn-lt"/>
                <a:ea typeface="ＭＳ Ｐゴシック" charset="0"/>
                <a:cs typeface="ＭＳ Ｐゴシック" charset="0"/>
              </a:rPr>
              <a:t>Normal</a:t>
            </a:r>
            <a:r>
              <a:rPr lang="ja-JP" altLang="en-US" sz="2800" dirty="0">
                <a:solidFill>
                  <a:srgbClr val="143AFF"/>
                </a:solidFill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lang="en-US" altLang="ja-JP" sz="2800" dirty="0">
                <a:solidFill>
                  <a:srgbClr val="143AFF"/>
                </a:solidFill>
                <a:latin typeface="+mn-lt"/>
                <a:ea typeface="ＭＳ Ｐゴシック" charset="0"/>
                <a:cs typeface="ＭＳ Ｐゴシック" charset="0"/>
              </a:rPr>
              <a:t>Era:</a:t>
            </a:r>
            <a:r>
              <a:rPr lang="ja-JP" altLang="en-US" sz="2800" dirty="0">
                <a:solidFill>
                  <a:srgbClr val="143AFF"/>
                </a:solidFill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lang="en-US" altLang="ja-JP" sz="2800" dirty="0">
                <a:solidFill>
                  <a:srgbClr val="FF0000"/>
                </a:solidFill>
                <a:latin typeface="+mn-lt"/>
                <a:ea typeface="ＭＳ Ｐゴシック" charset="0"/>
                <a:cs typeface="ＭＳ Ｐゴシック" charset="0"/>
              </a:rPr>
              <a:t>Non-functional </a:t>
            </a:r>
            <a:r>
              <a:rPr lang="en-US" altLang="ja-JP" sz="2800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customer value </a:t>
            </a:r>
            <a:r>
              <a:rPr lang="en-US" altLang="ja-JP" sz="2800" dirty="0">
                <a:solidFill>
                  <a:srgbClr val="143AFF"/>
                </a:solidFill>
                <a:latin typeface="+mn-lt"/>
                <a:ea typeface="ＭＳ Ｐゴシック" charset="0"/>
                <a:cs typeface="ＭＳ Ｐゴシック" charset="0"/>
              </a:rPr>
              <a:t>(</a:t>
            </a:r>
            <a:r>
              <a:rPr lang="en-US" altLang="ja-JP" sz="2800" dirty="0">
                <a:solidFill>
                  <a:srgbClr val="143AFF"/>
                </a:solidFill>
                <a:ea typeface="ＭＳ Ｐゴシック" charset="0"/>
                <a:cs typeface="ＭＳ Ｐゴシック" charset="0"/>
              </a:rPr>
              <a:t>emotional, </a:t>
            </a:r>
            <a:r>
              <a:rPr lang="en-US" altLang="ja-JP" sz="2800" dirty="0">
                <a:solidFill>
                  <a:srgbClr val="143AFF"/>
                </a:solidFill>
                <a:latin typeface="+mn-lt"/>
                <a:ea typeface="ＭＳ Ｐゴシック" charset="0"/>
                <a:cs typeface="ＭＳ Ｐゴシック" charset="0"/>
              </a:rPr>
              <a:t>intangible, subjective, solution, consulting, service) </a:t>
            </a:r>
            <a:r>
              <a:rPr lang="en-US" altLang="ja-JP" sz="2800" dirty="0">
                <a:solidFill>
                  <a:srgbClr val="1511FF"/>
                </a:solidFill>
                <a:latin typeface="+mn-lt"/>
                <a:ea typeface="ＭＳ Ｐゴシック" charset="0"/>
                <a:cs typeface="ＭＳ Ｐゴシック" charset="0"/>
              </a:rPr>
              <a:t>is critical</a:t>
            </a:r>
          </a:p>
        </p:txBody>
      </p:sp>
    </p:spTree>
    <p:extLst>
      <p:ext uri="{BB962C8B-B14F-4D97-AF65-F5344CB8AC3E}">
        <p14:creationId xmlns:p14="http://schemas.microsoft.com/office/powerpoint/2010/main" val="423734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グラフ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7394096"/>
              </p:ext>
            </p:extLst>
          </p:nvPr>
        </p:nvGraphicFramePr>
        <p:xfrm>
          <a:off x="1990397" y="1566277"/>
          <a:ext cx="8426778" cy="4768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47850" y="333376"/>
            <a:ext cx="8820150" cy="574675"/>
          </a:xfrm>
        </p:spPr>
        <p:txBody>
          <a:bodyPr/>
          <a:lstStyle/>
          <a:p>
            <a:r>
              <a:rPr kumimoji="1" lang="en-US" altLang="ja-JP" dirty="0" smtClean="0"/>
              <a:t>Value Creation Performance of Japanese Manufacturers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875B9A-E98A-BD4B-8D20-21EC82876C4B}" type="slidenum">
              <a:rPr lang="en-US" altLang="ja-JP" smtClean="0"/>
              <a:pPr>
                <a:defRPr/>
              </a:pPr>
              <a:t>3</a:t>
            </a:fld>
            <a:endParaRPr lang="en-US" altLang="ja-JP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43908" y="5085184"/>
            <a:ext cx="34563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8000"/>
                </a:solidFill>
              </a:rPr>
              <a:t>ROS (Operating Profit/Sales)</a:t>
            </a:r>
            <a:endParaRPr kumimoji="1" lang="ja-JP" altLang="en-US" dirty="0">
              <a:solidFill>
                <a:srgbClr val="00800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118920" y="256490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Value Added/Sales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8711624" y="1227722"/>
            <a:ext cx="172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ja-JP" sz="1600" dirty="0"/>
              <a:t>Value Added/Sales</a:t>
            </a:r>
            <a:endParaRPr kumimoji="1" lang="ja-JP" altLang="en-US" sz="1600" dirty="0"/>
          </a:p>
        </p:txBody>
      </p:sp>
      <p:sp>
        <p:nvSpPr>
          <p:cNvPr id="11" name="正方形/長方形 10"/>
          <p:cNvSpPr/>
          <p:nvPr/>
        </p:nvSpPr>
        <p:spPr>
          <a:xfrm>
            <a:off x="1990398" y="1206615"/>
            <a:ext cx="27488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ja-JP" sz="1600" dirty="0">
                <a:solidFill>
                  <a:srgbClr val="008000"/>
                </a:solidFill>
              </a:rPr>
              <a:t>ROS (Operating Income/Sales)</a:t>
            </a:r>
            <a:endParaRPr kumimoji="1" lang="ja-JP" altLang="en-US" sz="1600" dirty="0">
              <a:solidFill>
                <a:srgbClr val="008000"/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5355302" y="839224"/>
            <a:ext cx="3240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ja-JP" dirty="0"/>
              <a:t>(Source: </a:t>
            </a:r>
            <a:r>
              <a:rPr kumimoji="1" lang="en-US" altLang="ja-JP" dirty="0"/>
              <a:t>Ministry of Finance)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76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タイトル 1"/>
          <p:cNvSpPr>
            <a:spLocks noGrp="1"/>
          </p:cNvSpPr>
          <p:nvPr>
            <p:ph type="title"/>
          </p:nvPr>
        </p:nvSpPr>
        <p:spPr>
          <a:xfrm>
            <a:off x="1847851" y="188641"/>
            <a:ext cx="7777163" cy="574675"/>
          </a:xfrm>
        </p:spPr>
        <p:txBody>
          <a:bodyPr/>
          <a:lstStyle/>
          <a:p>
            <a:pPr eaLnBrk="1" hangingPunct="1"/>
            <a:r>
              <a:rPr lang="en-US" altLang="ja-JP" dirty="0" smtClean="0"/>
              <a:t>Japanese Tax Revenue</a:t>
            </a:r>
            <a:endParaRPr lang="ja-JP" altLang="en-US" dirty="0" smtClean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761863"/>
            <a:ext cx="9144000" cy="588338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5977963" y="2101498"/>
            <a:ext cx="1296144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800" dirty="0">
                <a:solidFill>
                  <a:srgbClr val="EC0B88"/>
                </a:solidFill>
              </a:rPr>
              <a:t>Income Tax</a:t>
            </a:r>
            <a:endParaRPr kumimoji="1" lang="ja-JP" altLang="en-US" sz="1800" dirty="0">
              <a:solidFill>
                <a:srgbClr val="EC0B88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151784" y="3789537"/>
            <a:ext cx="1152128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800" dirty="0">
                <a:solidFill>
                  <a:srgbClr val="000090"/>
                </a:solidFill>
              </a:rPr>
              <a:t>Corporate Tax</a:t>
            </a:r>
            <a:endParaRPr kumimoji="1" lang="ja-JP" altLang="en-US" sz="1800" dirty="0">
              <a:solidFill>
                <a:srgbClr val="00009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518023" y="4860449"/>
            <a:ext cx="1512168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800" dirty="0">
                <a:solidFill>
                  <a:srgbClr val="000090"/>
                </a:solidFill>
              </a:rPr>
              <a:t>Consumption Tax</a:t>
            </a:r>
            <a:endParaRPr kumimoji="1" lang="ja-JP" altLang="en-US" sz="1800" dirty="0">
              <a:solidFill>
                <a:srgbClr val="000090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4367808" y="6506744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1200" dirty="0"/>
              <a:t>https://</a:t>
            </a:r>
            <a:r>
              <a:rPr lang="en-US" altLang="ja-JP" sz="1200" dirty="0" err="1"/>
              <a:t>www.mof.go.jp</a:t>
            </a:r>
            <a:r>
              <a:rPr lang="en-US" altLang="ja-JP" sz="1200" dirty="0"/>
              <a:t>/</a:t>
            </a:r>
            <a:r>
              <a:rPr lang="en-US" altLang="ja-JP" sz="1200" dirty="0" err="1"/>
              <a:t>tax_policy</a:t>
            </a:r>
            <a:r>
              <a:rPr lang="en-US" altLang="ja-JP" sz="1200" dirty="0"/>
              <a:t>/summary/condition/011.htm</a:t>
            </a:r>
            <a:endParaRPr lang="ja-JP" altLang="en-US" sz="12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056440" y="5949281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2015</a:t>
            </a:r>
            <a:endParaRPr kumimoji="1" lang="ja-JP" altLang="en-US" sz="12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013453" y="5963181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2010</a:t>
            </a:r>
            <a:endParaRPr kumimoji="1" lang="ja-JP" altLang="en-US" sz="12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896200" y="5963181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2005</a:t>
            </a:r>
            <a:endParaRPr kumimoji="1" lang="ja-JP" altLang="en-US" sz="12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816080" y="5943461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2000</a:t>
            </a:r>
            <a:endParaRPr kumimoji="1" lang="ja-JP" altLang="en-US" sz="12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672183" y="5943461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1995</a:t>
            </a:r>
            <a:endParaRPr kumimoji="1" lang="ja-JP" altLang="en-US" sz="12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549812" y="5943461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1990</a:t>
            </a:r>
            <a:endParaRPr kumimoji="1" lang="ja-JP" altLang="en-US" sz="12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31704" y="5943461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1985</a:t>
            </a:r>
            <a:endParaRPr kumimoji="1" lang="ja-JP" altLang="en-US" sz="12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351584" y="5949281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1980</a:t>
            </a:r>
            <a:endParaRPr kumimoji="1" lang="ja-JP" altLang="en-US" sz="12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963144" y="4900292"/>
            <a:ext cx="1512168" cy="58477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solidFill>
                  <a:srgbClr val="000090"/>
                </a:solidFill>
              </a:rPr>
              <a:t>Consumption Tax (old)</a:t>
            </a:r>
            <a:endParaRPr kumimoji="1" lang="ja-JP" altLang="en-US" sz="1600" dirty="0">
              <a:solidFill>
                <a:srgbClr val="00009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631504" y="714182"/>
            <a:ext cx="284380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1600" dirty="0">
                <a:solidFill>
                  <a:schemeClr val="tx1"/>
                </a:solidFill>
              </a:rPr>
              <a:t>Trillion Yen</a:t>
            </a:r>
            <a:r>
              <a:rPr kumimoji="1" lang="en-US" altLang="ja-JP" sz="1600" dirty="0">
                <a:solidFill>
                  <a:schemeClr val="tx1"/>
                </a:solidFill>
              </a:rPr>
              <a:t> </a:t>
            </a:r>
            <a:r>
              <a:rPr kumimoji="1" lang="en-US" altLang="ja-JP" sz="1600" dirty="0">
                <a:solidFill>
                  <a:schemeClr val="tx1"/>
                </a:solidFill>
              </a:rPr>
              <a:t>(US$10 billion)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29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Definition of Innovation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875B9A-E98A-BD4B-8D20-21EC82876C4B}" type="slidenum">
              <a:rPr lang="en-US" altLang="ja-JP" smtClean="0"/>
              <a:pPr>
                <a:defRPr/>
              </a:pPr>
              <a:t>5</a:t>
            </a:fld>
            <a:endParaRPr lang="en-US" altLang="ja-JP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063552" y="1268761"/>
            <a:ext cx="8496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800" dirty="0"/>
              <a:t>Innovation = Invention + Exploitation</a:t>
            </a:r>
            <a:br>
              <a:rPr kumimoji="1" lang="en-US" altLang="ja-JP" sz="2800" dirty="0"/>
            </a:br>
            <a:r>
              <a:rPr kumimoji="1" lang="en-US" altLang="ja-JP" sz="2800" dirty="0"/>
              <a:t>				  (Roberts, MIT, 1970s)</a:t>
            </a:r>
          </a:p>
          <a:p>
            <a:pPr algn="l"/>
            <a:endParaRPr kumimoji="1" lang="en-US" altLang="ja-JP" sz="2800" dirty="0"/>
          </a:p>
          <a:p>
            <a:pPr algn="l"/>
            <a:r>
              <a:rPr kumimoji="1" lang="en-US" altLang="ja-JP" sz="2800" dirty="0"/>
              <a:t>Innovation = Value Creation + Value Capture</a:t>
            </a:r>
            <a:br>
              <a:rPr kumimoji="1" lang="en-US" altLang="ja-JP" sz="2800" dirty="0"/>
            </a:br>
            <a:r>
              <a:rPr kumimoji="1" lang="en-US" altLang="ja-JP" sz="2800" dirty="0"/>
              <a:t>				(Henderson, MIT, 1990s)</a:t>
            </a:r>
          </a:p>
          <a:p>
            <a:pPr algn="l"/>
            <a:r>
              <a:rPr kumimoji="1" lang="en-US" altLang="ja-JP" sz="2800" dirty="0"/>
              <a:t>	</a:t>
            </a:r>
          </a:p>
          <a:p>
            <a:pPr algn="l"/>
            <a:r>
              <a:rPr kumimoji="1" lang="en-US" altLang="ja-JP" sz="2800" dirty="0"/>
              <a:t>Innovation = Functional Value + Customer Value</a:t>
            </a:r>
            <a:br>
              <a:rPr kumimoji="1" lang="en-US" altLang="ja-JP" sz="2800" dirty="0"/>
            </a:br>
            <a:r>
              <a:rPr kumimoji="1" lang="en-US" altLang="ja-JP" sz="2800" dirty="0"/>
              <a:t>					(</a:t>
            </a:r>
            <a:r>
              <a:rPr kumimoji="1" lang="en-US" altLang="ja-JP" sz="2800" dirty="0" err="1"/>
              <a:t>Nobeoka</a:t>
            </a:r>
            <a:r>
              <a:rPr kumimoji="1" lang="en-US" altLang="ja-JP" sz="2800" dirty="0"/>
              <a:t>, 2000s)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89068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スライド番号プレースホル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89D3341-B818-4B4B-9FBE-006C1FE54A2B}" type="slidenum">
              <a:rPr lang="en-US" altLang="ja-JP" smtClean="0"/>
              <a:pPr>
                <a:defRPr/>
              </a:pPr>
              <a:t>6</a:t>
            </a:fld>
            <a:endParaRPr lang="en-US" altLang="ja-JP" dirty="0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703513" y="214314"/>
            <a:ext cx="8791575" cy="574675"/>
          </a:xfrm>
        </p:spPr>
        <p:txBody>
          <a:bodyPr/>
          <a:lstStyle/>
          <a:p>
            <a:pPr>
              <a:defRPr/>
            </a:pPr>
            <a:r>
              <a:rPr lang="en-US" altLang="ja-JP" sz="2400" dirty="0"/>
              <a:t>Value Creation and Value Capture: Low Correlation after mid-1990s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4470524" y="3058563"/>
            <a:ext cx="4743450" cy="402291"/>
          </a:xfrm>
          <a:prstGeom prst="rect">
            <a:avLst/>
          </a:prstGeom>
          <a:noFill/>
          <a:ln w="38100">
            <a:solidFill>
              <a:srgbClr val="1511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30724" name="Oval 4"/>
          <p:cNvSpPr>
            <a:spLocks noChangeArrowheads="1"/>
          </p:cNvSpPr>
          <p:nvPr/>
        </p:nvSpPr>
        <p:spPr bwMode="auto">
          <a:xfrm rot="-2347824">
            <a:off x="6613606" y="2976860"/>
            <a:ext cx="255675" cy="565697"/>
          </a:xfrm>
          <a:prstGeom prst="ellipse">
            <a:avLst/>
          </a:prstGeom>
          <a:noFill/>
          <a:ln w="19050">
            <a:solidFill>
              <a:srgbClr val="FF66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 rot="-2171129">
            <a:off x="4596968" y="3006595"/>
            <a:ext cx="4441829" cy="565697"/>
          </a:xfrm>
          <a:prstGeom prst="ellipse">
            <a:avLst/>
          </a:prstGeom>
          <a:noFill/>
          <a:ln w="19050">
            <a:solidFill>
              <a:srgbClr val="1511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4707063" y="5419502"/>
            <a:ext cx="4543425" cy="1017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ja-JP" b="1" dirty="0">
                <a:latin typeface="ＭＳ Ｐゴシック" charset="0"/>
                <a:ea typeface="ＭＳ Ｐゴシック" charset="0"/>
                <a:cs typeface="ＭＳ Ｐゴシック" charset="0"/>
              </a:rPr>
              <a:t>Value Creation</a:t>
            </a:r>
            <a:br>
              <a:rPr lang="en-US" altLang="ja-JP" b="1" dirty="0">
                <a:latin typeface="ＭＳ Ｐゴシック" charset="0"/>
                <a:ea typeface="ＭＳ Ｐゴシック" charset="0"/>
                <a:cs typeface="ＭＳ Ｐゴシック" charset="0"/>
              </a:rPr>
            </a:br>
            <a:r>
              <a:rPr lang="en-US" altLang="ja-JP" b="1" dirty="0">
                <a:latin typeface="ＭＳ Ｐゴシック" charset="0"/>
                <a:ea typeface="ＭＳ Ｐゴシック" charset="0"/>
                <a:cs typeface="ＭＳ Ｐゴシック" charset="0"/>
              </a:rPr>
              <a:t>(Product </a:t>
            </a:r>
            <a:r>
              <a:rPr lang="en-US" altLang="ja-JP" b="1" dirty="0">
                <a:latin typeface="ＭＳ Ｐゴシック" charset="0"/>
                <a:ea typeface="ＭＳ Ｐゴシック" charset="0"/>
                <a:cs typeface="ＭＳ Ｐゴシック" charset="0"/>
              </a:rPr>
              <a:t>Function/</a:t>
            </a:r>
            <a:br>
              <a:rPr lang="en-US" altLang="ja-JP" b="1" dirty="0">
                <a:latin typeface="ＭＳ Ｐゴシック" charset="0"/>
                <a:ea typeface="ＭＳ Ｐゴシック" charset="0"/>
                <a:cs typeface="ＭＳ Ｐゴシック" charset="0"/>
              </a:rPr>
            </a:br>
            <a:r>
              <a:rPr lang="en-US" altLang="ja-JP" b="1" dirty="0">
                <a:latin typeface="ＭＳ Ｐゴシック" charset="0"/>
                <a:ea typeface="ＭＳ Ｐゴシック" charset="0"/>
                <a:cs typeface="ＭＳ Ｐゴシック" charset="0"/>
              </a:rPr>
              <a:t>Technology/</a:t>
            </a:r>
            <a:r>
              <a:rPr lang="en-US" altLang="ja-JP" b="1" dirty="0">
                <a:latin typeface="ＭＳ Ｐゴシック" charset="0"/>
                <a:ea typeface="ＭＳ Ｐゴシック" charset="0"/>
                <a:cs typeface="ＭＳ Ｐゴシック" charset="0"/>
              </a:rPr>
              <a:t>Manufacturing)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8018588" y="5322665"/>
            <a:ext cx="1328737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ja-JP" sz="1800" b="1">
                <a:solidFill>
                  <a:srgbClr val="1250FE"/>
                </a:solidFill>
                <a:latin typeface="ＭＳ Ｐゴシック" charset="0"/>
                <a:ea typeface="ＭＳ Ｐゴシック" charset="0"/>
                <a:cs typeface="ＭＳ Ｐゴシック" charset="0"/>
              </a:rPr>
              <a:t>Excellent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4634881" y="5301209"/>
            <a:ext cx="808037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ja-JP" sz="1800" b="1" dirty="0">
                <a:solidFill>
                  <a:srgbClr val="1250FE"/>
                </a:solidFill>
                <a:latin typeface="ＭＳ Ｐゴシック" charset="0"/>
                <a:ea typeface="ＭＳ Ｐゴシック" charset="0"/>
                <a:cs typeface="ＭＳ Ｐゴシック" charset="0"/>
              </a:rPr>
              <a:t>Poor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1703512" y="2941415"/>
            <a:ext cx="2932112" cy="71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ja-JP" b="1" dirty="0">
                <a:latin typeface="ＭＳ Ｐゴシック" charset="0"/>
                <a:ea typeface="ＭＳ Ｐゴシック" charset="0"/>
                <a:cs typeface="ＭＳ Ｐゴシック" charset="0"/>
              </a:rPr>
              <a:t>Value Capture</a:t>
            </a:r>
            <a:br>
              <a:rPr lang="en-US" altLang="ja-JP" b="1" dirty="0">
                <a:latin typeface="ＭＳ Ｐゴシック" charset="0"/>
                <a:ea typeface="ＭＳ Ｐゴシック" charset="0"/>
                <a:cs typeface="ＭＳ Ｐゴシック" charset="0"/>
              </a:rPr>
            </a:br>
            <a:r>
              <a:rPr lang="en-US" altLang="ja-JP" b="1" dirty="0">
                <a:latin typeface="ＭＳ Ｐゴシック" charset="0"/>
                <a:ea typeface="ＭＳ Ｐゴシック" charset="0"/>
                <a:cs typeface="ＭＳ Ｐゴシック" charset="0"/>
              </a:rPr>
              <a:t>(Value</a:t>
            </a:r>
            <a:r>
              <a:rPr lang="en-US" altLang="ja-JP" b="1" dirty="0">
                <a:latin typeface="ＭＳ Ｐゴシック" charset="0"/>
                <a:ea typeface="ＭＳ Ｐゴシック" charset="0"/>
                <a:cs typeface="ＭＳ Ｐゴシック" charset="0"/>
              </a:rPr>
              <a:t> </a:t>
            </a:r>
            <a:r>
              <a:rPr lang="en-US" altLang="ja-JP" b="1" dirty="0">
                <a:latin typeface="ＭＳ Ｐゴシック" charset="0"/>
                <a:ea typeface="ＭＳ Ｐゴシック" charset="0"/>
                <a:cs typeface="ＭＳ Ｐゴシック" charset="0"/>
              </a:rPr>
              <a:t>added/</a:t>
            </a:r>
            <a:r>
              <a:rPr lang="en-US" altLang="ja-JP" b="1" dirty="0">
                <a:latin typeface="ＭＳ Ｐゴシック" charset="0"/>
                <a:ea typeface="ＭＳ Ｐゴシック" charset="0"/>
                <a:cs typeface="ＭＳ Ｐゴシック" charset="0"/>
              </a:rPr>
              <a:t>Profit)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3662488" y="1522190"/>
            <a:ext cx="808037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ja-JP" sz="1800" b="1">
                <a:solidFill>
                  <a:srgbClr val="1250FE"/>
                </a:solidFill>
                <a:latin typeface="ＭＳ Ｐゴシック" charset="0"/>
                <a:ea typeface="ＭＳ Ｐゴシック" charset="0"/>
                <a:cs typeface="ＭＳ Ｐゴシック" charset="0"/>
              </a:rPr>
              <a:t>High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3626768" y="4657503"/>
            <a:ext cx="808038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ja-JP" sz="1800" b="1" dirty="0">
                <a:solidFill>
                  <a:srgbClr val="1250FE"/>
                </a:solidFill>
                <a:latin typeface="ＭＳ Ｐゴシック" charset="0"/>
                <a:ea typeface="ＭＳ Ｐゴシック" charset="0"/>
                <a:cs typeface="ＭＳ Ｐゴシック" charset="0"/>
              </a:rPr>
              <a:t>Low</a:t>
            </a:r>
          </a:p>
        </p:txBody>
      </p:sp>
      <p:sp>
        <p:nvSpPr>
          <p:cNvPr id="30732" name="AutoShape 12"/>
          <p:cNvSpPr>
            <a:spLocks noChangeArrowheads="1"/>
          </p:cNvSpPr>
          <p:nvPr/>
        </p:nvSpPr>
        <p:spPr bwMode="auto">
          <a:xfrm rot="2818431">
            <a:off x="5986587" y="2053691"/>
            <a:ext cx="487362" cy="799134"/>
          </a:xfrm>
          <a:prstGeom prst="leftArrow">
            <a:avLst>
              <a:gd name="adj1" fmla="val 50000"/>
              <a:gd name="adj2" fmla="val 40183"/>
            </a:avLst>
          </a:prstGeom>
          <a:noFill/>
          <a:ln w="9525">
            <a:solidFill>
              <a:srgbClr val="1511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30733" name="AutoShape 13"/>
          <p:cNvSpPr>
            <a:spLocks noChangeArrowheads="1"/>
          </p:cNvSpPr>
          <p:nvPr/>
        </p:nvSpPr>
        <p:spPr bwMode="auto">
          <a:xfrm rot="-8031080">
            <a:off x="7174831" y="3457041"/>
            <a:ext cx="544512" cy="799134"/>
          </a:xfrm>
          <a:prstGeom prst="leftArrow">
            <a:avLst>
              <a:gd name="adj1" fmla="val 50000"/>
              <a:gd name="adj2" fmla="val 45132"/>
            </a:avLst>
          </a:prstGeom>
          <a:noFill/>
          <a:ln w="9525">
            <a:solidFill>
              <a:srgbClr val="1511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30735" name="Text Box 18"/>
          <p:cNvSpPr txBox="1">
            <a:spLocks noChangeArrowheads="1"/>
          </p:cNvSpPr>
          <p:nvPr/>
        </p:nvSpPr>
        <p:spPr bwMode="auto">
          <a:xfrm>
            <a:off x="6842249" y="2498557"/>
            <a:ext cx="1111026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r>
              <a:rPr kumimoji="0" lang="en-US" altLang="ja-JP" sz="1800" dirty="0">
                <a:solidFill>
                  <a:srgbClr val="FF0000"/>
                </a:solidFill>
              </a:rPr>
              <a:t>Samsung</a:t>
            </a:r>
            <a:endParaRPr kumimoji="0" lang="en-US" altLang="ja-JP" sz="1800" dirty="0">
              <a:solidFill>
                <a:srgbClr val="FF0000"/>
              </a:solidFill>
            </a:endParaRPr>
          </a:p>
        </p:txBody>
      </p:sp>
      <p:sp>
        <p:nvSpPr>
          <p:cNvPr id="30736" name="Text Box 19"/>
          <p:cNvSpPr txBox="1">
            <a:spLocks noChangeArrowheads="1"/>
          </p:cNvSpPr>
          <p:nvPr/>
        </p:nvSpPr>
        <p:spPr bwMode="auto">
          <a:xfrm>
            <a:off x="7558965" y="4199509"/>
            <a:ext cx="1223963" cy="925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r>
              <a:rPr kumimoji="0" lang="en-US" altLang="ja-JP" sz="1800" dirty="0">
                <a:solidFill>
                  <a:srgbClr val="FF0000"/>
                </a:solidFill>
              </a:rPr>
              <a:t>Panasonic</a:t>
            </a:r>
            <a:br>
              <a:rPr kumimoji="0" lang="en-US" altLang="ja-JP" sz="1800" dirty="0">
                <a:solidFill>
                  <a:srgbClr val="FF0000"/>
                </a:solidFill>
              </a:rPr>
            </a:br>
            <a:r>
              <a:rPr kumimoji="0" lang="en-US" altLang="ja-JP" sz="1800" dirty="0">
                <a:solidFill>
                  <a:srgbClr val="FF0000"/>
                </a:solidFill>
              </a:rPr>
              <a:t>NEC</a:t>
            </a:r>
            <a:br>
              <a:rPr kumimoji="0" lang="en-US" altLang="ja-JP" sz="1800" dirty="0">
                <a:solidFill>
                  <a:srgbClr val="FF0000"/>
                </a:solidFill>
              </a:rPr>
            </a:br>
            <a:r>
              <a:rPr kumimoji="0" lang="en-US" altLang="ja-JP" sz="1800" dirty="0">
                <a:solidFill>
                  <a:srgbClr val="FF0000"/>
                </a:solidFill>
              </a:rPr>
              <a:t>Hitachi</a:t>
            </a:r>
          </a:p>
        </p:txBody>
      </p:sp>
      <p:sp>
        <p:nvSpPr>
          <p:cNvPr id="30737" name="Text Box 20"/>
          <p:cNvSpPr txBox="1">
            <a:spLocks noChangeArrowheads="1"/>
          </p:cNvSpPr>
          <p:nvPr/>
        </p:nvSpPr>
        <p:spPr bwMode="auto">
          <a:xfrm>
            <a:off x="4827711" y="2677196"/>
            <a:ext cx="1223962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r>
              <a:rPr kumimoji="0" lang="en-US" altLang="ja-JP" sz="1800" dirty="0">
                <a:solidFill>
                  <a:srgbClr val="FF0000"/>
                </a:solidFill>
              </a:rPr>
              <a:t>Hisense</a:t>
            </a:r>
            <a:endParaRPr kumimoji="0" lang="en-US" altLang="ja-JP" sz="1800" dirty="0">
              <a:solidFill>
                <a:srgbClr val="FF0000"/>
              </a:solidFill>
            </a:endParaRPr>
          </a:p>
        </p:txBody>
      </p:sp>
      <p:sp>
        <p:nvSpPr>
          <p:cNvPr id="30738" name="Text Box 21"/>
          <p:cNvSpPr txBox="1">
            <a:spLocks noChangeArrowheads="1"/>
          </p:cNvSpPr>
          <p:nvPr/>
        </p:nvSpPr>
        <p:spPr bwMode="auto">
          <a:xfrm>
            <a:off x="7558965" y="1155477"/>
            <a:ext cx="1223963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r>
              <a:rPr kumimoji="0" lang="en-US" altLang="ja-JP" sz="1800" dirty="0">
                <a:solidFill>
                  <a:srgbClr val="FF0000"/>
                </a:solidFill>
              </a:rPr>
              <a:t>Apple</a:t>
            </a:r>
          </a:p>
        </p:txBody>
      </p:sp>
      <p:sp>
        <p:nvSpPr>
          <p:cNvPr id="30740" name="Text Box 18"/>
          <p:cNvSpPr txBox="1">
            <a:spLocks noChangeArrowheads="1"/>
          </p:cNvSpPr>
          <p:nvPr/>
        </p:nvSpPr>
        <p:spPr bwMode="auto">
          <a:xfrm>
            <a:off x="8112221" y="1888903"/>
            <a:ext cx="12255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r>
              <a:rPr kumimoji="0" lang="en-US" altLang="ja-JP" sz="1800" dirty="0">
                <a:solidFill>
                  <a:srgbClr val="FF0000"/>
                </a:solidFill>
              </a:rPr>
              <a:t>Toyota</a:t>
            </a:r>
            <a:endParaRPr kumimoji="0" lang="en-US" altLang="ja-JP" sz="1800" dirty="0">
              <a:solidFill>
                <a:srgbClr val="FF0000"/>
              </a:solidFill>
            </a:endParaRP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5202446" y="1557643"/>
            <a:ext cx="1304925" cy="371513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fontAlgn="ctr">
              <a:spcBef>
                <a:spcPct val="50000"/>
              </a:spcBef>
            </a:pPr>
            <a:r>
              <a:rPr lang="ja-JP" altLang="en-US" sz="1800" dirty="0">
                <a:solidFill>
                  <a:srgbClr val="1250FE"/>
                </a:solidFill>
              </a:rPr>
              <a:t>（</a:t>
            </a:r>
            <a:r>
              <a:rPr lang="en-US" altLang="ja-JP" sz="1800" dirty="0">
                <a:solidFill>
                  <a:srgbClr val="1250FE"/>
                </a:solidFill>
              </a:rPr>
              <a:t>90s〜</a:t>
            </a:r>
            <a:r>
              <a:rPr lang="ja-JP" altLang="en-US" sz="1800" dirty="0">
                <a:solidFill>
                  <a:srgbClr val="1250FE"/>
                </a:solidFill>
              </a:rPr>
              <a:t>）</a:t>
            </a:r>
            <a:endParaRPr lang="ja-JP" altLang="en-US" sz="1800" dirty="0">
              <a:solidFill>
                <a:srgbClr val="1250FE"/>
              </a:solidFill>
            </a:endParaRP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6678444" y="1836351"/>
            <a:ext cx="1143194" cy="37151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 fontAlgn="ctr">
              <a:spcBef>
                <a:spcPct val="50000"/>
              </a:spcBef>
            </a:pPr>
            <a:r>
              <a:rPr lang="ja-JP" altLang="en-US" sz="1800" dirty="0">
                <a:solidFill>
                  <a:srgbClr val="FF0000"/>
                </a:solidFill>
              </a:rPr>
              <a:t>（</a:t>
            </a:r>
            <a:r>
              <a:rPr lang="en-US" altLang="ja-JP" sz="1800" dirty="0">
                <a:solidFill>
                  <a:srgbClr val="FF0000"/>
                </a:solidFill>
              </a:rPr>
              <a:t>〜90s)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856" y="1628800"/>
            <a:ext cx="8450733" cy="4646662"/>
          </a:xfrm>
          <a:prstGeom prst="rect">
            <a:avLst/>
          </a:prstGeom>
        </p:spPr>
      </p:pic>
      <p:sp>
        <p:nvSpPr>
          <p:cNvPr id="1027" name="スライド番号プレースホル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2C8F1F9-B400-F747-9B67-FBFDD693E8A8}" type="slidenum">
              <a:rPr lang="en-US" altLang="ja-JP" smtClean="0"/>
              <a:pPr>
                <a:defRPr/>
              </a:pPr>
              <a:t>7</a:t>
            </a:fld>
            <a:endParaRPr lang="en-US" altLang="ja-JP" dirty="0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>
          <a:xfrm>
            <a:off x="1703388" y="333376"/>
            <a:ext cx="8712200" cy="574675"/>
          </a:xfrm>
        </p:spPr>
        <p:txBody>
          <a:bodyPr/>
          <a:lstStyle/>
          <a:p>
            <a:pPr>
              <a:defRPr/>
            </a:pPr>
            <a:r>
              <a:rPr lang="en-US" altLang="ja-JP" smtClean="0"/>
              <a:t>5 Biggest Electronics and Automobiles Firms (Sales)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206625" y="5886451"/>
            <a:ext cx="23764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pPr algn="l" eaLnBrk="1" fontAlgn="ctr" hangingPunct="1"/>
            <a:endParaRPr lang="ja-JP" altLang="en-US" sz="2800">
              <a:solidFill>
                <a:schemeClr val="tx1"/>
              </a:solidFill>
              <a:latin typeface="Osaka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836961" y="1946148"/>
            <a:ext cx="181822" cy="402291"/>
          </a:xfrm>
          <a:prstGeom prst="rect">
            <a:avLst/>
          </a:prstGeom>
          <a:solidFill>
            <a:srgbClr val="0070C0"/>
          </a:solidFill>
          <a:ln w="9525">
            <a:solidFill>
              <a:srgbClr val="1511FF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2855641" y="2451298"/>
            <a:ext cx="144463" cy="401638"/>
          </a:xfrm>
          <a:prstGeom prst="rect">
            <a:avLst/>
          </a:prstGeom>
          <a:solidFill>
            <a:srgbClr val="C00000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endParaRPr lang="ja-JP" altLang="en-US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001691" y="1981399"/>
            <a:ext cx="525621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pPr algn="l"/>
            <a:r>
              <a:rPr kumimoji="0" lang="en-US" altLang="ja-JP" sz="1800" dirty="0">
                <a:solidFill>
                  <a:srgbClr val="0070C0"/>
                </a:solidFill>
                <a:latin typeface="Arial" charset="0"/>
              </a:rPr>
              <a:t>Toyota, Nissan, Honda, Mazda, </a:t>
            </a:r>
            <a:r>
              <a:rPr kumimoji="0" lang="en-US" altLang="ja-JP" sz="1800" dirty="0">
                <a:solidFill>
                  <a:srgbClr val="0070C0"/>
                </a:solidFill>
                <a:latin typeface="Arial" charset="0"/>
              </a:rPr>
              <a:t>Subaru</a:t>
            </a:r>
            <a:endParaRPr kumimoji="0" lang="en-US" altLang="ja-JP" sz="1800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3001691" y="2486224"/>
            <a:ext cx="4391025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pPr algn="l"/>
            <a:r>
              <a:rPr kumimoji="0" lang="en-US" altLang="ja-JP" sz="1800" dirty="0">
                <a:solidFill>
                  <a:srgbClr val="FF0000"/>
                </a:solidFill>
                <a:latin typeface="Arial" charset="0"/>
              </a:rPr>
              <a:t>Panasonic, Sony, Hitachi, Toshiba, NEC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1847528" y="1333477"/>
            <a:ext cx="36004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r>
              <a:rPr kumimoji="0" lang="en-US" altLang="ja-JP" sz="1800" dirty="0">
                <a:solidFill>
                  <a:schemeClr val="tx1"/>
                </a:solidFill>
                <a:latin typeface="Arial" charset="0"/>
              </a:rPr>
              <a:t>Trillion Yen (about 10 billion US$)</a:t>
            </a:r>
          </a:p>
        </p:txBody>
      </p:sp>
    </p:spTree>
    <p:extLst>
      <p:ext uri="{BB962C8B-B14F-4D97-AF65-F5344CB8AC3E}">
        <p14:creationId xmlns:p14="http://schemas.microsoft.com/office/powerpoint/2010/main" val="42300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278" y="1741910"/>
            <a:ext cx="8307913" cy="4614440"/>
          </a:xfrm>
          <a:prstGeom prst="rect">
            <a:avLst/>
          </a:prstGeom>
        </p:spPr>
      </p:pic>
      <p:sp>
        <p:nvSpPr>
          <p:cNvPr id="2051" name="スライド番号プレースホル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1935CF9-2D8F-F84D-AF40-DC0B3BFB02E4}" type="slidenum">
              <a:rPr lang="en-US" altLang="ja-JP" smtClean="0"/>
              <a:pPr>
                <a:defRPr/>
              </a:pPr>
              <a:t>8</a:t>
            </a:fld>
            <a:endParaRPr lang="en-US" altLang="ja-JP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title"/>
          </p:nvPr>
        </p:nvSpPr>
        <p:spPr>
          <a:xfrm>
            <a:off x="1703388" y="333376"/>
            <a:ext cx="8712200" cy="574675"/>
          </a:xfrm>
        </p:spPr>
        <p:txBody>
          <a:bodyPr/>
          <a:lstStyle/>
          <a:p>
            <a:pPr>
              <a:defRPr/>
            </a:pPr>
            <a:r>
              <a:rPr lang="en-US" altLang="ja-JP" smtClean="0"/>
              <a:t>5 Biggest Electronics and Automobiles (Operating Profit)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100264" y="5934076"/>
            <a:ext cx="2376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pPr algn="l" eaLnBrk="1" fontAlgn="ctr" hangingPunct="1"/>
            <a:endParaRPr lang="ja-JP" altLang="en-US" sz="2800">
              <a:solidFill>
                <a:schemeClr val="tx1"/>
              </a:solidFill>
              <a:latin typeface="Osaka" charset="0"/>
            </a:endParaRPr>
          </a:p>
        </p:txBody>
      </p:sp>
      <p:sp>
        <p:nvSpPr>
          <p:cNvPr id="21509" name="Text Box 11"/>
          <p:cNvSpPr txBox="1">
            <a:spLocks noChangeArrowheads="1"/>
          </p:cNvSpPr>
          <p:nvPr/>
        </p:nvSpPr>
        <p:spPr bwMode="auto">
          <a:xfrm>
            <a:off x="1837482" y="1291332"/>
            <a:ext cx="36004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r>
              <a:rPr kumimoji="0" lang="en-US" altLang="ja-JP" sz="1800" dirty="0">
                <a:solidFill>
                  <a:schemeClr val="tx1"/>
                </a:solidFill>
                <a:latin typeface="Arial" charset="0"/>
              </a:rPr>
              <a:t>Trillion Yen (about 10 billion US$)</a:t>
            </a:r>
          </a:p>
        </p:txBody>
      </p:sp>
      <p:sp>
        <p:nvSpPr>
          <p:cNvPr id="21511" name="Rectangle 5"/>
          <p:cNvSpPr>
            <a:spLocks noChangeArrowheads="1"/>
          </p:cNvSpPr>
          <p:nvPr/>
        </p:nvSpPr>
        <p:spPr bwMode="auto">
          <a:xfrm>
            <a:off x="2620937" y="2018156"/>
            <a:ext cx="181822" cy="402291"/>
          </a:xfrm>
          <a:prstGeom prst="rect">
            <a:avLst/>
          </a:prstGeom>
          <a:solidFill>
            <a:srgbClr val="0070C0"/>
          </a:solidFill>
          <a:ln w="9525">
            <a:solidFill>
              <a:srgbClr val="1511FF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21512" name="Rectangle 6"/>
          <p:cNvSpPr>
            <a:spLocks noChangeArrowheads="1"/>
          </p:cNvSpPr>
          <p:nvPr/>
        </p:nvSpPr>
        <p:spPr bwMode="auto">
          <a:xfrm>
            <a:off x="2639617" y="2523306"/>
            <a:ext cx="144463" cy="401638"/>
          </a:xfrm>
          <a:prstGeom prst="rect">
            <a:avLst/>
          </a:prstGeom>
          <a:solidFill>
            <a:srgbClr val="C0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endParaRPr lang="ja-JP" altLang="en-US"/>
          </a:p>
        </p:txBody>
      </p:sp>
      <p:sp>
        <p:nvSpPr>
          <p:cNvPr id="21513" name="Text Box 7"/>
          <p:cNvSpPr txBox="1">
            <a:spLocks noChangeArrowheads="1"/>
          </p:cNvSpPr>
          <p:nvPr/>
        </p:nvSpPr>
        <p:spPr bwMode="auto">
          <a:xfrm>
            <a:off x="2785667" y="1981399"/>
            <a:ext cx="525621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pPr algn="l"/>
            <a:r>
              <a:rPr kumimoji="0" lang="en-US" altLang="ja-JP" sz="1800" dirty="0">
                <a:solidFill>
                  <a:srgbClr val="0070C0"/>
                </a:solidFill>
                <a:latin typeface="Arial" charset="0"/>
              </a:rPr>
              <a:t>Toyota, Nissan, Honda, Mazda, </a:t>
            </a:r>
            <a:r>
              <a:rPr kumimoji="0" lang="en-US" altLang="ja-JP" sz="1800" dirty="0">
                <a:solidFill>
                  <a:srgbClr val="0070C0"/>
                </a:solidFill>
                <a:latin typeface="Arial" charset="0"/>
              </a:rPr>
              <a:t>Subaru</a:t>
            </a:r>
            <a:endParaRPr kumimoji="0" lang="en-US" altLang="ja-JP" sz="1800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21514" name="Text Box 8"/>
          <p:cNvSpPr txBox="1">
            <a:spLocks noChangeArrowheads="1"/>
          </p:cNvSpPr>
          <p:nvPr/>
        </p:nvSpPr>
        <p:spPr bwMode="auto">
          <a:xfrm>
            <a:off x="2785667" y="2486224"/>
            <a:ext cx="4391025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pPr algn="l"/>
            <a:r>
              <a:rPr kumimoji="0" lang="en-US" altLang="ja-JP" sz="1800">
                <a:solidFill>
                  <a:srgbClr val="FF0000"/>
                </a:solidFill>
                <a:latin typeface="Arial" charset="0"/>
              </a:rPr>
              <a:t>Panasonic, Sony, Hitachi, Toshiba, NEC</a:t>
            </a:r>
          </a:p>
        </p:txBody>
      </p:sp>
    </p:spTree>
    <p:extLst>
      <p:ext uri="{BB962C8B-B14F-4D97-AF65-F5344CB8AC3E}">
        <p14:creationId xmlns:p14="http://schemas.microsoft.com/office/powerpoint/2010/main" val="177248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36509" y="271332"/>
            <a:ext cx="8569325" cy="574675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/>
              <a:t>Value Creation with Integral Design and Subjective Value</a:t>
            </a:r>
            <a:endParaRPr lang="ja-JP" altLang="en-US" dirty="0"/>
          </a:p>
        </p:txBody>
      </p:sp>
      <p:sp>
        <p:nvSpPr>
          <p:cNvPr id="26627" name="正方形/長方形 4"/>
          <p:cNvSpPr>
            <a:spLocks noChangeArrowheads="1"/>
          </p:cNvSpPr>
          <p:nvPr/>
        </p:nvSpPr>
        <p:spPr bwMode="auto">
          <a:xfrm>
            <a:off x="5110020" y="1227171"/>
            <a:ext cx="4064000" cy="3760788"/>
          </a:xfrm>
          <a:prstGeom prst="rect">
            <a:avLst/>
          </a:prstGeom>
          <a:noFill/>
          <a:ln w="38100" cap="sq">
            <a:solidFill>
              <a:srgbClr val="1511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eaLnBrk="1" fontAlgn="ctr" hangingPunct="1"/>
            <a:endParaRPr kumimoji="1" lang="ja-JP" altLang="en-US" sz="1800">
              <a:latin typeface="ＭＳ Ｐゴシック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26628" name="直線コネクタ 5"/>
          <p:cNvCxnSpPr>
            <a:cxnSpLocks noChangeShapeType="1"/>
            <a:stCxn id="26627" idx="0"/>
            <a:endCxn id="26627" idx="2"/>
          </p:cNvCxnSpPr>
          <p:nvPr/>
        </p:nvCxnSpPr>
        <p:spPr bwMode="auto">
          <a:xfrm>
            <a:off x="7142020" y="1227171"/>
            <a:ext cx="0" cy="3760788"/>
          </a:xfrm>
          <a:prstGeom prst="line">
            <a:avLst/>
          </a:prstGeom>
          <a:noFill/>
          <a:ln w="12700" cap="sq">
            <a:solidFill>
              <a:srgbClr val="1511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29" name="直線コネクタ 6"/>
          <p:cNvCxnSpPr>
            <a:cxnSpLocks noChangeShapeType="1"/>
            <a:stCxn id="26627" idx="1"/>
            <a:endCxn id="26627" idx="3"/>
          </p:cNvCxnSpPr>
          <p:nvPr/>
        </p:nvCxnSpPr>
        <p:spPr bwMode="auto">
          <a:xfrm>
            <a:off x="5110020" y="3106771"/>
            <a:ext cx="4064000" cy="0"/>
          </a:xfrm>
          <a:prstGeom prst="line">
            <a:avLst/>
          </a:prstGeom>
          <a:noFill/>
          <a:ln w="12700" cap="sq">
            <a:solidFill>
              <a:srgbClr val="1511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0" name="テキスト ボックス 7"/>
          <p:cNvSpPr txBox="1">
            <a:spLocks noChangeArrowheads="1"/>
          </p:cNvSpPr>
          <p:nvPr/>
        </p:nvSpPr>
        <p:spPr bwMode="auto">
          <a:xfrm>
            <a:off x="4314996" y="5816519"/>
            <a:ext cx="56915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r>
              <a:rPr lang="en-US" altLang="ja-JP" sz="2800" b="1" dirty="0"/>
              <a:t>Technology / Design Architecture</a:t>
            </a:r>
            <a:endParaRPr lang="ja-JP" altLang="en-US" sz="2800" b="1" dirty="0"/>
          </a:p>
        </p:txBody>
      </p:sp>
      <p:sp>
        <p:nvSpPr>
          <p:cNvPr id="26631" name="正方形/長方形 8"/>
          <p:cNvSpPr>
            <a:spLocks noChangeArrowheads="1"/>
          </p:cNvSpPr>
          <p:nvPr/>
        </p:nvSpPr>
        <p:spPr bwMode="auto">
          <a:xfrm>
            <a:off x="1991545" y="2892783"/>
            <a:ext cx="29939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ja-JP" altLang="ja-JP" sz="3200" b="1" dirty="0"/>
              <a:t>C</a:t>
            </a:r>
            <a:r>
              <a:rPr lang="en-US" altLang="ja-JP" sz="3200" b="1" dirty="0" err="1"/>
              <a:t>ustomer</a:t>
            </a:r>
            <a:r>
              <a:rPr lang="ja-JP" altLang="en-US" sz="3200" b="1" dirty="0"/>
              <a:t> </a:t>
            </a:r>
            <a:r>
              <a:rPr lang="en-US" altLang="ja-JP" sz="3200" b="1" dirty="0"/>
              <a:t>Value</a:t>
            </a:r>
            <a:endParaRPr lang="ja-JP" altLang="en-US" sz="3200" b="1" dirty="0"/>
          </a:p>
        </p:txBody>
      </p:sp>
      <p:sp>
        <p:nvSpPr>
          <p:cNvPr id="26632" name="テキスト ボックス 9"/>
          <p:cNvSpPr txBox="1">
            <a:spLocks noChangeArrowheads="1"/>
          </p:cNvSpPr>
          <p:nvPr/>
        </p:nvSpPr>
        <p:spPr bwMode="auto">
          <a:xfrm>
            <a:off x="3091441" y="3675443"/>
            <a:ext cx="19843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pPr algn="r"/>
            <a:r>
              <a:rPr lang="en-US" altLang="ja-JP" dirty="0"/>
              <a:t>Simple</a:t>
            </a:r>
            <a:br>
              <a:rPr lang="en-US" altLang="ja-JP" dirty="0"/>
            </a:br>
            <a:r>
              <a:rPr lang="en-US" altLang="ja-JP" dirty="0"/>
              <a:t>(Function Only)</a:t>
            </a:r>
            <a:endParaRPr lang="ja-JP" altLang="en-US" dirty="0"/>
          </a:p>
        </p:txBody>
      </p:sp>
      <p:sp>
        <p:nvSpPr>
          <p:cNvPr id="26633" name="正方形/長方形 10"/>
          <p:cNvSpPr>
            <a:spLocks noChangeArrowheads="1"/>
          </p:cNvSpPr>
          <p:nvPr/>
        </p:nvSpPr>
        <p:spPr bwMode="auto">
          <a:xfrm>
            <a:off x="7623201" y="4960971"/>
            <a:ext cx="11529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ja-JP" dirty="0"/>
              <a:t>Complex</a:t>
            </a:r>
            <a:br>
              <a:rPr lang="en-US" altLang="ja-JP" dirty="0"/>
            </a:br>
            <a:r>
              <a:rPr lang="en-US" altLang="ja-JP" dirty="0"/>
              <a:t>(Integral)</a:t>
            </a:r>
          </a:p>
        </p:txBody>
      </p:sp>
      <p:sp>
        <p:nvSpPr>
          <p:cNvPr id="26634" name="正方形/長方形 11"/>
          <p:cNvSpPr>
            <a:spLocks noChangeArrowheads="1"/>
          </p:cNvSpPr>
          <p:nvPr/>
        </p:nvSpPr>
        <p:spPr bwMode="auto">
          <a:xfrm>
            <a:off x="5361271" y="4975259"/>
            <a:ext cx="123876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ja-JP" dirty="0"/>
              <a:t>Simple</a:t>
            </a:r>
            <a:br>
              <a:rPr lang="en-US" altLang="ja-JP" dirty="0"/>
            </a:br>
            <a:r>
              <a:rPr lang="en-US" altLang="ja-JP" dirty="0"/>
              <a:t>(Modular)</a:t>
            </a:r>
            <a:endParaRPr lang="ja-JP" altLang="en-US" dirty="0"/>
          </a:p>
        </p:txBody>
      </p:sp>
      <p:sp>
        <p:nvSpPr>
          <p:cNvPr id="26635" name="正方形/長方形 12"/>
          <p:cNvSpPr>
            <a:spLocks noChangeArrowheads="1"/>
          </p:cNvSpPr>
          <p:nvPr/>
        </p:nvSpPr>
        <p:spPr bwMode="auto">
          <a:xfrm>
            <a:off x="2492303" y="1803235"/>
            <a:ext cx="26133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ja-JP" dirty="0"/>
              <a:t>Complex</a:t>
            </a:r>
            <a:br>
              <a:rPr lang="en-US" altLang="ja-JP" dirty="0"/>
            </a:br>
            <a:r>
              <a:rPr lang="en-US" altLang="ja-JP" dirty="0"/>
              <a:t>(Subjective/ Intangible)</a:t>
            </a:r>
            <a:endParaRPr lang="ja-JP" altLang="en-US" dirty="0"/>
          </a:p>
        </p:txBody>
      </p:sp>
      <p:sp>
        <p:nvSpPr>
          <p:cNvPr id="26637" name="テキスト ボックス 14"/>
          <p:cNvSpPr txBox="1">
            <a:spLocks noChangeArrowheads="1"/>
          </p:cNvSpPr>
          <p:nvPr/>
        </p:nvSpPr>
        <p:spPr bwMode="auto">
          <a:xfrm>
            <a:off x="7424429" y="1473365"/>
            <a:ext cx="1693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r>
              <a:rPr lang="en-US" altLang="ja-JP" sz="1800" b="1" i="1" dirty="0">
                <a:solidFill>
                  <a:srgbClr val="008000"/>
                </a:solidFill>
              </a:rPr>
              <a:t>Japan: Strong</a:t>
            </a:r>
            <a:endParaRPr lang="ja-JP" altLang="en-US" sz="1800" b="1" i="1" dirty="0">
              <a:solidFill>
                <a:srgbClr val="008000"/>
              </a:solidFill>
            </a:endParaRPr>
          </a:p>
        </p:txBody>
      </p:sp>
      <p:sp>
        <p:nvSpPr>
          <p:cNvPr id="26638" name="テキスト ボックス 15"/>
          <p:cNvSpPr txBox="1">
            <a:spLocks noChangeArrowheads="1"/>
          </p:cNvSpPr>
          <p:nvPr/>
        </p:nvSpPr>
        <p:spPr bwMode="auto">
          <a:xfrm>
            <a:off x="5172281" y="4551123"/>
            <a:ext cx="18176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r>
              <a:rPr lang="en-US" altLang="ja-JP" sz="1800" i="1" dirty="0">
                <a:solidFill>
                  <a:srgbClr val="FF0024"/>
                </a:solidFill>
              </a:rPr>
              <a:t>Electronics</a:t>
            </a:r>
            <a:endParaRPr lang="ja-JP" altLang="en-US" sz="1800" i="1" dirty="0">
              <a:solidFill>
                <a:srgbClr val="FF0024"/>
              </a:solidFill>
            </a:endParaRPr>
          </a:p>
        </p:txBody>
      </p:sp>
      <p:sp>
        <p:nvSpPr>
          <p:cNvPr id="26640" name="テキスト ボックス 17"/>
          <p:cNvSpPr txBox="1">
            <a:spLocks noChangeArrowheads="1"/>
          </p:cNvSpPr>
          <p:nvPr/>
        </p:nvSpPr>
        <p:spPr bwMode="auto">
          <a:xfrm>
            <a:off x="7697689" y="1756737"/>
            <a:ext cx="14484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1pPr>
            <a:lvl2pPr marL="742950" indent="-28575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2pPr>
            <a:lvl3pPr marL="11430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3pPr>
            <a:lvl4pPr marL="16002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4pPr>
            <a:lvl5pPr marL="2057400" indent="-228600"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000">
                <a:solidFill>
                  <a:srgbClr val="1511FF"/>
                </a:solidFill>
                <a:latin typeface="Times New Roman" charset="0"/>
                <a:ea typeface="Osaka" charset="0"/>
                <a:cs typeface="Osaka" charset="0"/>
              </a:defRPr>
            </a:lvl9pPr>
          </a:lstStyle>
          <a:p>
            <a:r>
              <a:rPr lang="en-US" altLang="ja-JP" sz="1800" i="1" dirty="0">
                <a:solidFill>
                  <a:srgbClr val="FF0024"/>
                </a:solidFill>
              </a:rPr>
              <a:t>Automobile</a:t>
            </a:r>
            <a:endParaRPr lang="ja-JP" altLang="en-US" sz="1800" i="1" dirty="0">
              <a:solidFill>
                <a:srgbClr val="FF0024"/>
              </a:solidFill>
            </a:endParaRPr>
          </a:p>
        </p:txBody>
      </p:sp>
      <p:sp>
        <p:nvSpPr>
          <p:cNvPr id="20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512175" y="6356350"/>
            <a:ext cx="1905000" cy="457200"/>
          </a:xfrm>
        </p:spPr>
        <p:txBody>
          <a:bodyPr/>
          <a:lstStyle/>
          <a:p>
            <a:pPr>
              <a:defRPr/>
            </a:pPr>
            <a:fld id="{2472A226-DC21-2E46-B94A-F21C2A5875AB}" type="slidenum">
              <a:rPr lang="en-US" altLang="ja-JP" smtClean="0"/>
              <a:pPr>
                <a:defRPr/>
              </a:pPr>
              <a:t>9</a:t>
            </a:fld>
            <a:endParaRPr lang="en-US" altLang="ja-JP" dirty="0"/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3338" y="2072731"/>
            <a:ext cx="1257923" cy="716538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89" y="3561600"/>
            <a:ext cx="1015503" cy="1015503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7803680" y="1196752"/>
            <a:ext cx="872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i="1">
                <a:solidFill>
                  <a:srgbClr val="FF0000"/>
                </a:solidFill>
              </a:rPr>
              <a:t>(Apple)</a:t>
            </a:r>
            <a:endParaRPr kumimoji="1" lang="ja-JP" altLang="en-US" sz="1600" i="1" dirty="0">
              <a:solidFill>
                <a:srgbClr val="FF0000"/>
              </a:solidFill>
            </a:endParaRPr>
          </a:p>
        </p:txBody>
      </p:sp>
      <p:sp>
        <p:nvSpPr>
          <p:cNvPr id="5" name="上下矢印 4"/>
          <p:cNvSpPr/>
          <p:nvPr/>
        </p:nvSpPr>
        <p:spPr bwMode="auto">
          <a:xfrm rot="2645752">
            <a:off x="6652302" y="2740162"/>
            <a:ext cx="919119" cy="799134"/>
          </a:xfrm>
          <a:prstGeom prst="upDownArrow">
            <a:avLst/>
          </a:prstGeom>
          <a:solidFill>
            <a:srgbClr val="DDECFF"/>
          </a:solidFill>
          <a:ln w="9525" cap="flat" cmpd="sng" algn="ctr">
            <a:solidFill>
              <a:srgbClr val="1511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pSp>
        <p:nvGrpSpPr>
          <p:cNvPr id="8" name="図形グループ 7"/>
          <p:cNvGrpSpPr/>
          <p:nvPr/>
        </p:nvGrpSpPr>
        <p:grpSpPr>
          <a:xfrm>
            <a:off x="8860129" y="5115604"/>
            <a:ext cx="516325" cy="454071"/>
            <a:chOff x="7336128" y="5115603"/>
            <a:chExt cx="516325" cy="454071"/>
          </a:xfrm>
        </p:grpSpPr>
        <p:sp>
          <p:nvSpPr>
            <p:cNvPr id="21" name="Rectangle 31"/>
            <p:cNvSpPr>
              <a:spLocks noChangeArrowheads="1"/>
            </p:cNvSpPr>
            <p:nvPr/>
          </p:nvSpPr>
          <p:spPr bwMode="auto">
            <a:xfrm>
              <a:off x="7336128" y="5169564"/>
              <a:ext cx="516325" cy="400110"/>
            </a:xfrm>
            <a:prstGeom prst="rect">
              <a:avLst/>
            </a:prstGeom>
            <a:noFill/>
            <a:ln w="28575" cap="sq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auto">
            <a:xfrm>
              <a:off x="7544748" y="5115603"/>
              <a:ext cx="233269" cy="400110"/>
            </a:xfrm>
            <a:custGeom>
              <a:avLst/>
              <a:gdLst>
                <a:gd name="T0" fmla="*/ 99 w 204"/>
                <a:gd name="T1" fmla="*/ 0 h 725"/>
                <a:gd name="T2" fmla="*/ 99 w 204"/>
                <a:gd name="T3" fmla="*/ 90 h 725"/>
                <a:gd name="T4" fmla="*/ 8 w 204"/>
                <a:gd name="T5" fmla="*/ 181 h 725"/>
                <a:gd name="T6" fmla="*/ 53 w 204"/>
                <a:gd name="T7" fmla="*/ 272 h 725"/>
                <a:gd name="T8" fmla="*/ 189 w 204"/>
                <a:gd name="T9" fmla="*/ 317 h 725"/>
                <a:gd name="T10" fmla="*/ 144 w 204"/>
                <a:gd name="T11" fmla="*/ 499 h 725"/>
                <a:gd name="T12" fmla="*/ 144 w 204"/>
                <a:gd name="T13" fmla="*/ 589 h 725"/>
                <a:gd name="T14" fmla="*/ 189 w 204"/>
                <a:gd name="T15" fmla="*/ 635 h 725"/>
                <a:gd name="T16" fmla="*/ 189 w 204"/>
                <a:gd name="T17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" h="725">
                  <a:moveTo>
                    <a:pt x="99" y="0"/>
                  </a:moveTo>
                  <a:cubicBezTo>
                    <a:pt x="106" y="30"/>
                    <a:pt x="114" y="60"/>
                    <a:pt x="99" y="90"/>
                  </a:cubicBezTo>
                  <a:cubicBezTo>
                    <a:pt x="84" y="120"/>
                    <a:pt x="16" y="151"/>
                    <a:pt x="8" y="181"/>
                  </a:cubicBezTo>
                  <a:cubicBezTo>
                    <a:pt x="0" y="211"/>
                    <a:pt x="23" y="249"/>
                    <a:pt x="53" y="272"/>
                  </a:cubicBezTo>
                  <a:cubicBezTo>
                    <a:pt x="83" y="295"/>
                    <a:pt x="174" y="279"/>
                    <a:pt x="189" y="317"/>
                  </a:cubicBezTo>
                  <a:cubicBezTo>
                    <a:pt x="204" y="355"/>
                    <a:pt x="151" y="454"/>
                    <a:pt x="144" y="499"/>
                  </a:cubicBezTo>
                  <a:cubicBezTo>
                    <a:pt x="137" y="544"/>
                    <a:pt x="137" y="566"/>
                    <a:pt x="144" y="589"/>
                  </a:cubicBezTo>
                  <a:cubicBezTo>
                    <a:pt x="151" y="612"/>
                    <a:pt x="182" y="612"/>
                    <a:pt x="189" y="635"/>
                  </a:cubicBezTo>
                  <a:cubicBezTo>
                    <a:pt x="196" y="658"/>
                    <a:pt x="192" y="691"/>
                    <a:pt x="189" y="725"/>
                  </a:cubicBezTo>
                </a:path>
              </a:pathLst>
            </a:custGeom>
            <a:noFill/>
            <a:ln w="12700" cap="sq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defRPr/>
              </a:pPr>
              <a:endParaRPr lang="ja-JP" altLang="en-US"/>
            </a:p>
          </p:txBody>
        </p:sp>
      </p:grpSp>
      <p:grpSp>
        <p:nvGrpSpPr>
          <p:cNvPr id="7" name="図形グループ 6"/>
          <p:cNvGrpSpPr/>
          <p:nvPr/>
        </p:nvGrpSpPr>
        <p:grpSpPr>
          <a:xfrm>
            <a:off x="4796104" y="5120163"/>
            <a:ext cx="529940" cy="498915"/>
            <a:chOff x="2624776" y="5234341"/>
            <a:chExt cx="889000" cy="963612"/>
          </a:xfrm>
        </p:grpSpPr>
        <p:sp>
          <p:nvSpPr>
            <p:cNvPr id="23" name="Rectangle 35"/>
            <p:cNvSpPr>
              <a:spLocks noChangeArrowheads="1"/>
            </p:cNvSpPr>
            <p:nvPr/>
          </p:nvSpPr>
          <p:spPr bwMode="auto">
            <a:xfrm>
              <a:off x="2624776" y="5329757"/>
              <a:ext cx="889000" cy="772779"/>
            </a:xfrm>
            <a:prstGeom prst="rect">
              <a:avLst/>
            </a:prstGeom>
            <a:noFill/>
            <a:ln w="28575" cap="sq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24" name="Line 37"/>
            <p:cNvSpPr>
              <a:spLocks noChangeShapeType="1"/>
            </p:cNvSpPr>
            <p:nvPr/>
          </p:nvSpPr>
          <p:spPr bwMode="auto">
            <a:xfrm>
              <a:off x="2810513" y="5234341"/>
              <a:ext cx="0" cy="45085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25" name="Line 38"/>
            <p:cNvSpPr>
              <a:spLocks noChangeShapeType="1"/>
            </p:cNvSpPr>
            <p:nvPr/>
          </p:nvSpPr>
          <p:spPr bwMode="auto">
            <a:xfrm>
              <a:off x="2810513" y="5685191"/>
              <a:ext cx="401638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26" name="Line 39"/>
            <p:cNvSpPr>
              <a:spLocks noChangeShapeType="1"/>
            </p:cNvSpPr>
            <p:nvPr/>
          </p:nvSpPr>
          <p:spPr bwMode="auto">
            <a:xfrm>
              <a:off x="3212151" y="5685191"/>
              <a:ext cx="0" cy="51276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ja-JP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スライド番号プレースホルダー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54E4EE-6B63-A44E-B0B1-DA578C52ADD4}" type="slidenum">
              <a:rPr lang="en-US" altLang="ja-JP" smtClean="0"/>
              <a:pPr>
                <a:defRPr/>
              </a:pPr>
              <a:t>10</a:t>
            </a:fld>
            <a:endParaRPr lang="en-US" altLang="ja-JP" dirty="0"/>
          </a:p>
        </p:txBody>
      </p:sp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260351"/>
            <a:ext cx="8280400" cy="574675"/>
          </a:xfrm>
        </p:spPr>
        <p:txBody>
          <a:bodyPr/>
          <a:lstStyle/>
          <a:p>
            <a:pPr>
              <a:defRPr/>
            </a:pPr>
            <a:r>
              <a:rPr kumimoji="0" lang="ja-JP" altLang="en-US" smtClean="0">
                <a:solidFill>
                  <a:srgbClr val="1511FF"/>
                </a:solidFill>
              </a:rPr>
              <a:t>“</a:t>
            </a:r>
            <a:r>
              <a:rPr kumimoji="0" lang="en-US" altLang="ja-JP" smtClean="0">
                <a:solidFill>
                  <a:srgbClr val="1511FF"/>
                </a:solidFill>
              </a:rPr>
              <a:t>Product Architecture</a:t>
            </a:r>
            <a:r>
              <a:rPr kumimoji="0" lang="ja-JP" altLang="en-US" smtClean="0">
                <a:solidFill>
                  <a:srgbClr val="1511FF"/>
                </a:solidFill>
              </a:rPr>
              <a:t>”</a:t>
            </a:r>
            <a:r>
              <a:rPr kumimoji="0" lang="en-US" altLang="ja-JP" smtClean="0">
                <a:solidFill>
                  <a:srgbClr val="1511FF"/>
                </a:solidFill>
              </a:rPr>
              <a:t> and Organizational Capability</a:t>
            </a:r>
          </a:p>
        </p:txBody>
      </p:sp>
      <p:pic>
        <p:nvPicPr>
          <p:cNvPr id="561155" name="Picture 3" descr="zfnkjeft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32776" y="836613"/>
            <a:ext cx="887413" cy="6540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61156" name="Rectangle 4"/>
          <p:cNvSpPr>
            <a:spLocks noChangeArrowheads="1"/>
          </p:cNvSpPr>
          <p:nvPr/>
        </p:nvSpPr>
        <p:spPr bwMode="auto">
          <a:xfrm>
            <a:off x="4511675" y="1776414"/>
            <a:ext cx="3924300" cy="3729037"/>
          </a:xfrm>
          <a:prstGeom prst="rect">
            <a:avLst/>
          </a:prstGeom>
          <a:noFill/>
          <a:ln w="28575">
            <a:solidFill>
              <a:srgbClr val="1511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561157" name="Line 5"/>
          <p:cNvSpPr>
            <a:spLocks noChangeShapeType="1"/>
          </p:cNvSpPr>
          <p:nvPr/>
        </p:nvSpPr>
        <p:spPr bwMode="auto">
          <a:xfrm>
            <a:off x="6546850" y="1776414"/>
            <a:ext cx="0" cy="3729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561158" name="Line 6"/>
          <p:cNvSpPr>
            <a:spLocks noChangeShapeType="1"/>
          </p:cNvSpPr>
          <p:nvPr/>
        </p:nvSpPr>
        <p:spPr bwMode="auto">
          <a:xfrm>
            <a:off x="4511675" y="3640138"/>
            <a:ext cx="3924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561159" name="Text Box 7"/>
          <p:cNvSpPr txBox="1">
            <a:spLocks noChangeArrowheads="1"/>
          </p:cNvSpPr>
          <p:nvPr/>
        </p:nvSpPr>
        <p:spPr bwMode="auto">
          <a:xfrm>
            <a:off x="3070225" y="4357688"/>
            <a:ext cx="1657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kumimoji="1" lang="en-US" altLang="ja-JP" sz="1800" b="1">
                <a:ea typeface="ＭＳ Ｐゴシック" charset="0"/>
                <a:cs typeface="ＭＳ Ｐゴシック" charset="0"/>
              </a:rPr>
              <a:t>Modular</a:t>
            </a:r>
            <a:br>
              <a:rPr kumimoji="1" lang="en-US" altLang="ja-JP" sz="1800" b="1">
                <a:ea typeface="ＭＳ Ｐゴシック" charset="0"/>
                <a:cs typeface="ＭＳ Ｐゴシック" charset="0"/>
              </a:rPr>
            </a:br>
            <a:r>
              <a:rPr kumimoji="1" lang="en-US" altLang="ja-JP" sz="1800" b="1">
                <a:ea typeface="ＭＳ Ｐゴシック" charset="0"/>
                <a:cs typeface="ＭＳ Ｐゴシック" charset="0"/>
              </a:rPr>
              <a:t>(Digital)</a:t>
            </a:r>
          </a:p>
        </p:txBody>
      </p:sp>
      <p:sp>
        <p:nvSpPr>
          <p:cNvPr id="561160" name="Text Box 8"/>
          <p:cNvSpPr txBox="1">
            <a:spLocks noChangeArrowheads="1"/>
          </p:cNvSpPr>
          <p:nvPr/>
        </p:nvSpPr>
        <p:spPr bwMode="auto">
          <a:xfrm>
            <a:off x="2819400" y="2373313"/>
            <a:ext cx="21971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kumimoji="1" lang="en-US" altLang="ja-JP" sz="1800" b="1">
                <a:ea typeface="ＭＳ Ｐゴシック" charset="0"/>
                <a:cs typeface="ＭＳ Ｐゴシック" charset="0"/>
              </a:rPr>
              <a:t>Integral</a:t>
            </a:r>
            <a:br>
              <a:rPr kumimoji="1" lang="en-US" altLang="ja-JP" sz="1800" b="1">
                <a:ea typeface="ＭＳ Ｐゴシック" charset="0"/>
                <a:cs typeface="ＭＳ Ｐゴシック" charset="0"/>
              </a:rPr>
            </a:br>
            <a:r>
              <a:rPr kumimoji="1" lang="en-US" altLang="ja-JP" sz="1800" b="1">
                <a:ea typeface="ＭＳ Ｐゴシック" charset="0"/>
                <a:cs typeface="ＭＳ Ｐゴシック" charset="0"/>
              </a:rPr>
              <a:t>(Analogue)</a:t>
            </a:r>
          </a:p>
        </p:txBody>
      </p:sp>
      <p:sp>
        <p:nvSpPr>
          <p:cNvPr id="561161" name="Text Box 9"/>
          <p:cNvSpPr txBox="1">
            <a:spLocks noChangeArrowheads="1"/>
          </p:cNvSpPr>
          <p:nvPr/>
        </p:nvSpPr>
        <p:spPr bwMode="auto">
          <a:xfrm>
            <a:off x="2382838" y="3228976"/>
            <a:ext cx="18415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defRPr/>
            </a:pPr>
            <a:r>
              <a:rPr kumimoji="1" lang="en-US" altLang="ja-JP" sz="2400" b="1">
                <a:ea typeface="ＭＳ Ｐゴシック" charset="0"/>
                <a:cs typeface="ＭＳ Ｐゴシック" charset="0"/>
              </a:rPr>
              <a:t>Product</a:t>
            </a:r>
            <a:br>
              <a:rPr kumimoji="1" lang="en-US" altLang="ja-JP" sz="2400" b="1">
                <a:ea typeface="ＭＳ Ｐゴシック" charset="0"/>
                <a:cs typeface="ＭＳ Ｐゴシック" charset="0"/>
              </a:rPr>
            </a:br>
            <a:r>
              <a:rPr kumimoji="1" lang="en-US" altLang="ja-JP" sz="2400" b="1">
                <a:ea typeface="ＭＳ Ｐゴシック" charset="0"/>
                <a:cs typeface="ＭＳ Ｐゴシック" charset="0"/>
              </a:rPr>
              <a:t>Architecture</a:t>
            </a:r>
          </a:p>
        </p:txBody>
      </p:sp>
      <p:sp>
        <p:nvSpPr>
          <p:cNvPr id="561162" name="Text Box 10"/>
          <p:cNvSpPr txBox="1">
            <a:spLocks noChangeArrowheads="1"/>
          </p:cNvSpPr>
          <p:nvPr/>
        </p:nvSpPr>
        <p:spPr bwMode="auto">
          <a:xfrm>
            <a:off x="5664200" y="5949951"/>
            <a:ext cx="237648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defRPr/>
            </a:pPr>
            <a:r>
              <a:rPr kumimoji="1" lang="en-US" altLang="ja-JP" sz="2400" b="1">
                <a:ea typeface="ＭＳ Ｐゴシック" charset="0"/>
                <a:cs typeface="ＭＳ Ｐゴシック" charset="0"/>
              </a:rPr>
              <a:t>Component Characteristics</a:t>
            </a:r>
          </a:p>
        </p:txBody>
      </p:sp>
      <p:sp>
        <p:nvSpPr>
          <p:cNvPr id="561163" name="Text Box 11"/>
          <p:cNvSpPr txBox="1">
            <a:spLocks noChangeArrowheads="1"/>
          </p:cNvSpPr>
          <p:nvPr/>
        </p:nvSpPr>
        <p:spPr bwMode="auto">
          <a:xfrm>
            <a:off x="5087938" y="5505451"/>
            <a:ext cx="13128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defRPr/>
            </a:pPr>
            <a:r>
              <a:rPr kumimoji="1" lang="en-US" altLang="ja-JP" sz="1800" b="1">
                <a:ea typeface="ＭＳ Ｐゴシック" charset="0"/>
                <a:cs typeface="ＭＳ Ｐゴシック" charset="0"/>
              </a:rPr>
              <a:t>Standard</a:t>
            </a:r>
          </a:p>
        </p:txBody>
      </p:sp>
      <p:sp>
        <p:nvSpPr>
          <p:cNvPr id="561164" name="Text Box 12"/>
          <p:cNvSpPr txBox="1">
            <a:spLocks noChangeArrowheads="1"/>
          </p:cNvSpPr>
          <p:nvPr/>
        </p:nvSpPr>
        <p:spPr bwMode="auto">
          <a:xfrm>
            <a:off x="6970713" y="5505451"/>
            <a:ext cx="13573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defRPr/>
            </a:pPr>
            <a:r>
              <a:rPr kumimoji="1" lang="en-US" altLang="ja-JP" sz="1800" b="1">
                <a:ea typeface="ＭＳ Ｐゴシック" charset="0"/>
                <a:cs typeface="ＭＳ Ｐゴシック" charset="0"/>
              </a:rPr>
              <a:t>Customized</a:t>
            </a:r>
          </a:p>
        </p:txBody>
      </p:sp>
      <p:sp>
        <p:nvSpPr>
          <p:cNvPr id="561165" name="Text Box 13"/>
          <p:cNvSpPr txBox="1">
            <a:spLocks noChangeArrowheads="1"/>
          </p:cNvSpPr>
          <p:nvPr/>
        </p:nvSpPr>
        <p:spPr bwMode="auto">
          <a:xfrm>
            <a:off x="6546851" y="2493963"/>
            <a:ext cx="2054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defRPr/>
            </a:pPr>
            <a:r>
              <a:rPr kumimoji="1" lang="en-US" altLang="ja-JP" sz="1600" i="1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Copy/Printer</a:t>
            </a:r>
          </a:p>
        </p:txBody>
      </p:sp>
      <p:sp>
        <p:nvSpPr>
          <p:cNvPr id="561166" name="Text Box 14"/>
          <p:cNvSpPr txBox="1">
            <a:spLocks noChangeArrowheads="1"/>
          </p:cNvSpPr>
          <p:nvPr/>
        </p:nvSpPr>
        <p:spPr bwMode="auto">
          <a:xfrm>
            <a:off x="4800600" y="4892675"/>
            <a:ext cx="1371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defRPr/>
            </a:pPr>
            <a:r>
              <a:rPr kumimoji="1" lang="en-US" altLang="ja-JP" sz="1600" i="1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Desktop PC</a:t>
            </a:r>
          </a:p>
        </p:txBody>
      </p:sp>
      <p:sp>
        <p:nvSpPr>
          <p:cNvPr id="561168" name="Rectangle 16"/>
          <p:cNvSpPr>
            <a:spLocks noChangeArrowheads="1"/>
          </p:cNvSpPr>
          <p:nvPr/>
        </p:nvSpPr>
        <p:spPr bwMode="auto">
          <a:xfrm>
            <a:off x="7136681" y="2205038"/>
            <a:ext cx="11223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defRPr/>
            </a:pPr>
            <a:r>
              <a:rPr kumimoji="1" lang="en-US" altLang="ja-JP" sz="1600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Automobile</a:t>
            </a:r>
          </a:p>
        </p:txBody>
      </p:sp>
      <p:sp>
        <p:nvSpPr>
          <p:cNvPr id="561169" name="Text Box 17"/>
          <p:cNvSpPr txBox="1">
            <a:spLocks noChangeArrowheads="1"/>
          </p:cNvSpPr>
          <p:nvPr/>
        </p:nvSpPr>
        <p:spPr bwMode="auto">
          <a:xfrm>
            <a:off x="8111182" y="1455739"/>
            <a:ext cx="1873250" cy="714375"/>
          </a:xfrm>
          <a:prstGeom prst="rect">
            <a:avLst/>
          </a:prstGeom>
          <a:solidFill>
            <a:srgbClr val="E6E6E6"/>
          </a:solidFill>
          <a:ln w="12700" cap="sq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571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714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286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pPr eaLnBrk="1" fontAlgn="ctr" hangingPunct="1">
              <a:spcBef>
                <a:spcPct val="50000"/>
              </a:spcBef>
              <a:defRPr/>
            </a:pPr>
            <a:r>
              <a:rPr lang="en-US" altLang="ja-JP" sz="2000" b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Coordination &amp; Integration</a:t>
            </a:r>
          </a:p>
        </p:txBody>
      </p:sp>
      <p:sp>
        <p:nvSpPr>
          <p:cNvPr id="561170" name="Text Box 18"/>
          <p:cNvSpPr txBox="1">
            <a:spLocks noChangeArrowheads="1"/>
          </p:cNvSpPr>
          <p:nvPr/>
        </p:nvSpPr>
        <p:spPr bwMode="auto">
          <a:xfrm>
            <a:off x="3342482" y="5272599"/>
            <a:ext cx="1655763" cy="714375"/>
          </a:xfrm>
          <a:prstGeom prst="rect">
            <a:avLst/>
          </a:prstGeom>
          <a:solidFill>
            <a:srgbClr val="E6E6E6"/>
          </a:solidFill>
          <a:ln w="12700" cap="sq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571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714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286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pPr eaLnBrk="1" fontAlgn="ctr" hangingPunct="1">
              <a:spcBef>
                <a:spcPct val="50000"/>
              </a:spcBef>
              <a:defRPr/>
            </a:pPr>
            <a:r>
              <a:rPr lang="en-US" altLang="ja-JP" sz="2000" b="1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Selection &amp; Combination</a:t>
            </a:r>
          </a:p>
        </p:txBody>
      </p:sp>
      <p:sp>
        <p:nvSpPr>
          <p:cNvPr id="561171" name="Text Box 19"/>
          <p:cNvSpPr txBox="1">
            <a:spLocks noChangeArrowheads="1"/>
          </p:cNvSpPr>
          <p:nvPr/>
        </p:nvSpPr>
        <p:spPr bwMode="auto">
          <a:xfrm>
            <a:off x="6522318" y="2790825"/>
            <a:ext cx="2381994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kumimoji="1" lang="en-US" altLang="ja-JP" sz="1600" i="1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TV-game /</a:t>
            </a:r>
            <a:br>
              <a:rPr kumimoji="1" lang="en-US" altLang="ja-JP" sz="1600" i="1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</a:br>
            <a:r>
              <a:rPr kumimoji="1" lang="en-US" altLang="ja-JP" sz="1600" i="1" dirty="0" err="1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Trad</a:t>
            </a:r>
            <a:r>
              <a:rPr kumimoji="1" lang="en-US" altLang="ja-JP" sz="1600" i="1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. Car </a:t>
            </a:r>
            <a:r>
              <a:rPr kumimoji="1" lang="en-US" altLang="ja-JP" sz="1600" i="1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navigation</a:t>
            </a:r>
          </a:p>
        </p:txBody>
      </p:sp>
      <p:sp>
        <p:nvSpPr>
          <p:cNvPr id="561177" name="Text Box 25"/>
          <p:cNvSpPr txBox="1">
            <a:spLocks noChangeArrowheads="1"/>
          </p:cNvSpPr>
          <p:nvPr/>
        </p:nvSpPr>
        <p:spPr bwMode="auto">
          <a:xfrm>
            <a:off x="5791721" y="3527713"/>
            <a:ext cx="2616994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kumimoji="1" lang="en-US" altLang="ja-JP" sz="1600" i="1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     Digital Camera</a:t>
            </a:r>
            <a:r>
              <a:rPr kumimoji="1" lang="en-US" altLang="ja-JP" sz="1600" i="1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/>
            </a:r>
            <a:br>
              <a:rPr kumimoji="1" lang="en-US" altLang="ja-JP" sz="1600" i="1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</a:br>
            <a:endParaRPr kumimoji="1" lang="en-US" altLang="ja-JP" sz="1600" i="1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61178" name="Text Box 26"/>
          <p:cNvSpPr txBox="1">
            <a:spLocks noChangeArrowheads="1"/>
          </p:cNvSpPr>
          <p:nvPr/>
        </p:nvSpPr>
        <p:spPr bwMode="auto">
          <a:xfrm>
            <a:off x="5087939" y="4532610"/>
            <a:ext cx="16144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defRPr/>
            </a:pPr>
            <a:r>
              <a:rPr kumimoji="1" lang="en-US" altLang="ja-JP" sz="1600" i="1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DVD player</a:t>
            </a:r>
          </a:p>
        </p:txBody>
      </p:sp>
      <p:sp>
        <p:nvSpPr>
          <p:cNvPr id="561179" name="Text Box 27"/>
          <p:cNvSpPr txBox="1">
            <a:spLocks noChangeArrowheads="1"/>
          </p:cNvSpPr>
          <p:nvPr/>
        </p:nvSpPr>
        <p:spPr bwMode="auto">
          <a:xfrm>
            <a:off x="5378450" y="4176518"/>
            <a:ext cx="1614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defRPr/>
            </a:pPr>
            <a:r>
              <a:rPr kumimoji="1" lang="en-US" altLang="ja-JP" sz="1600" i="1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Mobile Phone</a:t>
            </a:r>
          </a:p>
        </p:txBody>
      </p:sp>
      <p:sp>
        <p:nvSpPr>
          <p:cNvPr id="561180" name="Text Box 28"/>
          <p:cNvSpPr txBox="1">
            <a:spLocks noChangeArrowheads="1"/>
          </p:cNvSpPr>
          <p:nvPr/>
        </p:nvSpPr>
        <p:spPr bwMode="auto">
          <a:xfrm>
            <a:off x="1631950" y="5949951"/>
            <a:ext cx="3168650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9525" indent="-9525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1093788" indent="-4572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730375" indent="-4572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2366963" indent="-4572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3003550" indent="-4572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346075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391795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437515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483235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0" lang="en-US" altLang="ja-JP" sz="1400">
                <a:latin typeface="Arial" charset="0"/>
              </a:rPr>
              <a:t>1. Cost (Chinese)</a:t>
            </a:r>
            <a:br>
              <a:rPr kumimoji="0" lang="en-US" altLang="ja-JP" sz="1400">
                <a:latin typeface="Arial" charset="0"/>
              </a:rPr>
            </a:br>
            <a:r>
              <a:rPr kumimoji="0" lang="en-US" altLang="ja-JP" sz="1400">
                <a:latin typeface="Arial" charset="0"/>
              </a:rPr>
              <a:t>2. Global business system (Dell)</a:t>
            </a:r>
            <a:br>
              <a:rPr kumimoji="0" lang="en-US" altLang="ja-JP" sz="1400">
                <a:latin typeface="Arial" charset="0"/>
              </a:rPr>
            </a:br>
            <a:r>
              <a:rPr kumimoji="0" lang="en-US" altLang="ja-JP" sz="1400">
                <a:latin typeface="Arial" charset="0"/>
              </a:rPr>
              <a:t>3. Platform leadership (Intel)</a:t>
            </a:r>
          </a:p>
        </p:txBody>
      </p:sp>
      <p:sp>
        <p:nvSpPr>
          <p:cNvPr id="561183" name="Rectangle 31"/>
          <p:cNvSpPr>
            <a:spLocks noChangeArrowheads="1"/>
          </p:cNvSpPr>
          <p:nvPr/>
        </p:nvSpPr>
        <p:spPr bwMode="auto">
          <a:xfrm>
            <a:off x="2277181" y="2301845"/>
            <a:ext cx="889000" cy="400110"/>
          </a:xfrm>
          <a:prstGeom prst="rect">
            <a:avLst/>
          </a:prstGeom>
          <a:noFill/>
          <a:ln w="28575" cap="sq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561184" name="Freeform 32"/>
          <p:cNvSpPr>
            <a:spLocks/>
          </p:cNvSpPr>
          <p:nvPr/>
        </p:nvSpPr>
        <p:spPr bwMode="auto">
          <a:xfrm>
            <a:off x="2491493" y="2020094"/>
            <a:ext cx="401638" cy="400110"/>
          </a:xfrm>
          <a:custGeom>
            <a:avLst/>
            <a:gdLst>
              <a:gd name="T0" fmla="*/ 99 w 204"/>
              <a:gd name="T1" fmla="*/ 0 h 725"/>
              <a:gd name="T2" fmla="*/ 99 w 204"/>
              <a:gd name="T3" fmla="*/ 90 h 725"/>
              <a:gd name="T4" fmla="*/ 8 w 204"/>
              <a:gd name="T5" fmla="*/ 181 h 725"/>
              <a:gd name="T6" fmla="*/ 53 w 204"/>
              <a:gd name="T7" fmla="*/ 272 h 725"/>
              <a:gd name="T8" fmla="*/ 189 w 204"/>
              <a:gd name="T9" fmla="*/ 317 h 725"/>
              <a:gd name="T10" fmla="*/ 144 w 204"/>
              <a:gd name="T11" fmla="*/ 499 h 725"/>
              <a:gd name="T12" fmla="*/ 144 w 204"/>
              <a:gd name="T13" fmla="*/ 589 h 725"/>
              <a:gd name="T14" fmla="*/ 189 w 204"/>
              <a:gd name="T15" fmla="*/ 635 h 725"/>
              <a:gd name="T16" fmla="*/ 189 w 204"/>
              <a:gd name="T17" fmla="*/ 725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4" h="725">
                <a:moveTo>
                  <a:pt x="99" y="0"/>
                </a:moveTo>
                <a:cubicBezTo>
                  <a:pt x="106" y="30"/>
                  <a:pt x="114" y="60"/>
                  <a:pt x="99" y="90"/>
                </a:cubicBezTo>
                <a:cubicBezTo>
                  <a:pt x="84" y="120"/>
                  <a:pt x="16" y="151"/>
                  <a:pt x="8" y="181"/>
                </a:cubicBezTo>
                <a:cubicBezTo>
                  <a:pt x="0" y="211"/>
                  <a:pt x="23" y="249"/>
                  <a:pt x="53" y="272"/>
                </a:cubicBezTo>
                <a:cubicBezTo>
                  <a:pt x="83" y="295"/>
                  <a:pt x="174" y="279"/>
                  <a:pt x="189" y="317"/>
                </a:cubicBezTo>
                <a:cubicBezTo>
                  <a:pt x="204" y="355"/>
                  <a:pt x="151" y="454"/>
                  <a:pt x="144" y="499"/>
                </a:cubicBezTo>
                <a:cubicBezTo>
                  <a:pt x="137" y="544"/>
                  <a:pt x="137" y="566"/>
                  <a:pt x="144" y="589"/>
                </a:cubicBezTo>
                <a:cubicBezTo>
                  <a:pt x="151" y="612"/>
                  <a:pt x="182" y="612"/>
                  <a:pt x="189" y="635"/>
                </a:cubicBezTo>
                <a:cubicBezTo>
                  <a:pt x="196" y="658"/>
                  <a:pt x="192" y="691"/>
                  <a:pt x="189" y="725"/>
                </a:cubicBezTo>
              </a:path>
            </a:pathLst>
          </a:custGeom>
          <a:noFill/>
          <a:ln w="12700" cap="sq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561187" name="Rectangle 35"/>
          <p:cNvSpPr>
            <a:spLocks noChangeArrowheads="1"/>
          </p:cNvSpPr>
          <p:nvPr/>
        </p:nvSpPr>
        <p:spPr bwMode="auto">
          <a:xfrm>
            <a:off x="2279576" y="4692620"/>
            <a:ext cx="889000" cy="400110"/>
          </a:xfrm>
          <a:prstGeom prst="rect">
            <a:avLst/>
          </a:prstGeom>
          <a:noFill/>
          <a:ln w="28575" cap="sq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561189" name="Line 37"/>
          <p:cNvSpPr>
            <a:spLocks noChangeShapeType="1"/>
          </p:cNvSpPr>
          <p:nvPr/>
        </p:nvSpPr>
        <p:spPr bwMode="auto">
          <a:xfrm>
            <a:off x="2465313" y="4410869"/>
            <a:ext cx="0" cy="45085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561190" name="Line 38"/>
          <p:cNvSpPr>
            <a:spLocks noChangeShapeType="1"/>
          </p:cNvSpPr>
          <p:nvPr/>
        </p:nvSpPr>
        <p:spPr bwMode="auto">
          <a:xfrm>
            <a:off x="2465313" y="4861719"/>
            <a:ext cx="401638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561191" name="Line 39"/>
          <p:cNvSpPr>
            <a:spLocks noChangeShapeType="1"/>
          </p:cNvSpPr>
          <p:nvPr/>
        </p:nvSpPr>
        <p:spPr bwMode="auto">
          <a:xfrm>
            <a:off x="2866951" y="4861719"/>
            <a:ext cx="0" cy="512762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959155" y="1755299"/>
            <a:ext cx="1440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i="1" dirty="0"/>
              <a:t>Solutions</a:t>
            </a:r>
            <a:br>
              <a:rPr kumimoji="1" lang="en-US" altLang="ja-JP" sz="1400" i="1" dirty="0"/>
            </a:br>
            <a:r>
              <a:rPr kumimoji="1" lang="en-US" altLang="ja-JP" sz="1400" i="1" dirty="0"/>
              <a:t>Materials</a:t>
            </a:r>
            <a:br>
              <a:rPr kumimoji="1" lang="en-US" altLang="ja-JP" sz="1400" i="1" dirty="0"/>
            </a:br>
            <a:endParaRPr kumimoji="1" lang="ja-JP" altLang="en-US" sz="1400" i="1" dirty="0"/>
          </a:p>
        </p:txBody>
      </p:sp>
      <p:sp>
        <p:nvSpPr>
          <p:cNvPr id="3" name="正方形/長方形 2"/>
          <p:cNvSpPr/>
          <p:nvPr/>
        </p:nvSpPr>
        <p:spPr>
          <a:xfrm>
            <a:off x="5656052" y="3868742"/>
            <a:ext cx="7873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1" hangingPunct="1">
              <a:defRPr/>
            </a:pPr>
            <a:r>
              <a:rPr kumimoji="1" lang="en-US" altLang="ja-JP" sz="1400" i="1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LCD TV</a:t>
            </a:r>
          </a:p>
        </p:txBody>
      </p:sp>
    </p:spTree>
    <p:extLst>
      <p:ext uri="{BB962C8B-B14F-4D97-AF65-F5344CB8AC3E}">
        <p14:creationId xmlns:p14="http://schemas.microsoft.com/office/powerpoint/2010/main" val="169771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Cars: </a:t>
            </a:r>
            <a:r>
              <a:rPr kumimoji="1" lang="en-US" altLang="ja-JP" dirty="0" smtClean="0"/>
              <a:t>Why Integral? &lt;One Example&gt;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E8DEEB9-AA3F-4840-9176-00BB5DF13256}" type="slidenum">
              <a:rPr lang="en-US" altLang="ja-JP" smtClean="0"/>
              <a:pPr>
                <a:defRPr/>
              </a:pPr>
              <a:t>11</a:t>
            </a:fld>
            <a:endParaRPr lang="en-US" altLang="ja-JP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3512" y="980728"/>
            <a:ext cx="4824536" cy="274815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3512" y="4121210"/>
            <a:ext cx="3694848" cy="2260119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6960096" y="1057960"/>
            <a:ext cx="3528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400" dirty="0"/>
              <a:t>Customers in the US would pay for additional $3,000 for good styling, which needs </a:t>
            </a:r>
            <a:r>
              <a:rPr kumimoji="1" lang="en-US" altLang="ja-JP" sz="2400" dirty="0">
                <a:solidFill>
                  <a:srgbClr val="FF0000"/>
                </a:solidFill>
              </a:rPr>
              <a:t>“lower hood </a:t>
            </a:r>
            <a:r>
              <a:rPr kumimoji="1" lang="en-US" altLang="ja-JP" sz="2400">
                <a:solidFill>
                  <a:srgbClr val="FF0000"/>
                </a:solidFill>
              </a:rPr>
              <a:t>height.”</a:t>
            </a:r>
            <a:endParaRPr kumimoji="1" lang="en-US" altLang="ja-JP" sz="2400" dirty="0"/>
          </a:p>
        </p:txBody>
      </p:sp>
      <p:sp>
        <p:nvSpPr>
          <p:cNvPr id="3" name="正方形/長方形 2"/>
          <p:cNvSpPr/>
          <p:nvPr/>
        </p:nvSpPr>
        <p:spPr>
          <a:xfrm>
            <a:off x="5388091" y="4149080"/>
            <a:ext cx="14207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1" lang="en-US" altLang="ja-JP" sz="1600" dirty="0">
                <a:solidFill>
                  <a:schemeClr val="tx1"/>
                </a:solidFill>
              </a:rPr>
              <a:t>Engine, </a:t>
            </a:r>
            <a:r>
              <a:rPr kumimoji="1" lang="en-US" altLang="ja-JP" sz="1600" dirty="0">
                <a:solidFill>
                  <a:schemeClr val="tx1"/>
                </a:solidFill>
              </a:rPr>
              <a:t>Transmission, </a:t>
            </a:r>
            <a:r>
              <a:rPr kumimoji="1" lang="en-US" altLang="ja-JP" sz="1600" dirty="0">
                <a:solidFill>
                  <a:schemeClr val="tx1"/>
                </a:solidFill>
              </a:rPr>
              <a:t>Suspension, Brakes, Air Conditioner, Radiator, etc.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041170" y="5032911"/>
            <a:ext cx="34473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dirty="0"/>
              <a:t>Product Development Hours</a:t>
            </a:r>
            <a:br>
              <a:rPr lang="en-US" altLang="ja-JP" dirty="0"/>
            </a:br>
            <a:r>
              <a:rPr lang="en-US" altLang="ja-JP" dirty="0"/>
              <a:t>   Japan: 	  1.2 million hours</a:t>
            </a:r>
            <a:br>
              <a:rPr lang="en-US" altLang="ja-JP" dirty="0"/>
            </a:br>
            <a:r>
              <a:rPr lang="en-US" altLang="ja-JP" dirty="0"/>
              <a:t>   USA: 	  2.7 million hours</a:t>
            </a:r>
            <a:br>
              <a:rPr lang="en-US" altLang="ja-JP" dirty="0"/>
            </a:br>
            <a:r>
              <a:rPr lang="en-US" altLang="ja-JP" dirty="0"/>
              <a:t>   Europe: 3.6 million hours</a:t>
            </a:r>
            <a:br>
              <a:rPr lang="en-US" altLang="ja-JP" dirty="0"/>
            </a:br>
            <a:r>
              <a:rPr lang="en-US" altLang="ja-JP" dirty="0"/>
              <a:t>	</a:t>
            </a:r>
            <a:r>
              <a:rPr lang="en-US" altLang="ja-JP" sz="1200" dirty="0"/>
              <a:t>(Source: Fujimoto &amp; </a:t>
            </a:r>
            <a:r>
              <a:rPr lang="en-US" altLang="ja-JP" sz="1200" dirty="0" err="1"/>
              <a:t>Nobeoka</a:t>
            </a:r>
            <a:r>
              <a:rPr lang="en-US" altLang="ja-JP" sz="1200" dirty="0"/>
              <a:t>, 2006)</a:t>
            </a:r>
            <a:endParaRPr kumimoji="1" lang="ja-JP" altLang="en-US" sz="1200" dirty="0"/>
          </a:p>
        </p:txBody>
      </p:sp>
      <p:sp>
        <p:nvSpPr>
          <p:cNvPr id="7" name="正方形/長方形 6"/>
          <p:cNvSpPr/>
          <p:nvPr/>
        </p:nvSpPr>
        <p:spPr>
          <a:xfrm>
            <a:off x="1636788" y="3717033"/>
            <a:ext cx="301905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000"/>
              <a:t>http://www.mazda.co.jp/cars/roadster/grade/#roadster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1691866" y="6373908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ja-JP" altLang="en-US" sz="900"/>
              <a:t>http://gazoo.com/car/newcar/impression/st2/Pages/WCG_151214.aspx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000633" y="4127660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400">
                <a:solidFill>
                  <a:srgbClr val="FF0000"/>
                </a:solidFill>
              </a:rPr>
              <a:t>Coordination needed.</a:t>
            </a:r>
            <a:endParaRPr kumimoji="1" lang="en-US" altLang="ja-JP" sz="2400" dirty="0">
              <a:solidFill>
                <a:srgbClr val="FF0000"/>
              </a:solidFill>
            </a:endParaRPr>
          </a:p>
        </p:txBody>
      </p:sp>
      <p:sp>
        <p:nvSpPr>
          <p:cNvPr id="9" name="曲折矢印 8"/>
          <p:cNvSpPr/>
          <p:nvPr/>
        </p:nvSpPr>
        <p:spPr bwMode="auto">
          <a:xfrm rot="10800000">
            <a:off x="6582522" y="4574320"/>
            <a:ext cx="1512168" cy="402291"/>
          </a:xfrm>
          <a:prstGeom prst="bentArrow">
            <a:avLst/>
          </a:prstGeom>
          <a:solidFill>
            <a:srgbClr val="FFC7C9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2307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b="0" dirty="0" smtClean="0"/>
              <a:t> </a:t>
            </a:r>
            <a:fld id="{EF2FC344-0894-1F42-9C5C-229BA5C17D32}" type="slidenum">
              <a:rPr lang="en-US" altLang="ja-JP"/>
              <a:pPr>
                <a:defRPr/>
              </a:pPr>
              <a:t>12</a:t>
            </a:fld>
            <a:endParaRPr lang="en-US" altLang="ja-JP" dirty="0"/>
          </a:p>
        </p:txBody>
      </p:sp>
      <p:sp>
        <p:nvSpPr>
          <p:cNvPr id="692226" name="Rectangle 2"/>
          <p:cNvSpPr>
            <a:spLocks noChangeArrowheads="1"/>
          </p:cNvSpPr>
          <p:nvPr/>
        </p:nvSpPr>
        <p:spPr bwMode="auto">
          <a:xfrm>
            <a:off x="3752851" y="3793002"/>
            <a:ext cx="5559425" cy="400110"/>
          </a:xfrm>
          <a:prstGeom prst="rect">
            <a:avLst/>
          </a:prstGeom>
          <a:noFill/>
          <a:ln w="28575" cap="sq">
            <a:solidFill>
              <a:srgbClr val="272CF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27" name="Oval 3"/>
          <p:cNvSpPr>
            <a:spLocks noChangeArrowheads="1"/>
          </p:cNvSpPr>
          <p:nvPr/>
        </p:nvSpPr>
        <p:spPr bwMode="auto">
          <a:xfrm>
            <a:off x="4500855" y="4439612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28" name="Oval 4"/>
          <p:cNvSpPr>
            <a:spLocks noChangeArrowheads="1"/>
          </p:cNvSpPr>
          <p:nvPr/>
        </p:nvSpPr>
        <p:spPr bwMode="auto">
          <a:xfrm>
            <a:off x="4823911" y="4826962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29" name="Oval 5"/>
          <p:cNvSpPr>
            <a:spLocks noChangeArrowheads="1"/>
          </p:cNvSpPr>
          <p:nvPr/>
        </p:nvSpPr>
        <p:spPr bwMode="auto">
          <a:xfrm>
            <a:off x="5377949" y="4343568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30" name="Oval 6"/>
          <p:cNvSpPr>
            <a:spLocks noChangeArrowheads="1"/>
          </p:cNvSpPr>
          <p:nvPr/>
        </p:nvSpPr>
        <p:spPr bwMode="auto">
          <a:xfrm>
            <a:off x="5766886" y="3857793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31" name="Oval 7"/>
          <p:cNvSpPr>
            <a:spLocks noChangeArrowheads="1"/>
          </p:cNvSpPr>
          <p:nvPr/>
        </p:nvSpPr>
        <p:spPr bwMode="auto">
          <a:xfrm>
            <a:off x="6449511" y="4056231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32" name="Oval 8"/>
          <p:cNvSpPr>
            <a:spLocks noChangeArrowheads="1"/>
          </p:cNvSpPr>
          <p:nvPr/>
        </p:nvSpPr>
        <p:spPr bwMode="auto">
          <a:xfrm>
            <a:off x="7132136" y="3664912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33" name="Oval 9"/>
          <p:cNvSpPr>
            <a:spLocks noChangeArrowheads="1"/>
          </p:cNvSpPr>
          <p:nvPr/>
        </p:nvSpPr>
        <p:spPr bwMode="auto">
          <a:xfrm>
            <a:off x="7648867" y="3437899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34" name="Oval 10"/>
          <p:cNvSpPr>
            <a:spLocks noChangeArrowheads="1"/>
          </p:cNvSpPr>
          <p:nvPr/>
        </p:nvSpPr>
        <p:spPr bwMode="auto">
          <a:xfrm>
            <a:off x="8302124" y="2596524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35" name="Oval 11"/>
          <p:cNvSpPr>
            <a:spLocks noChangeArrowheads="1"/>
          </p:cNvSpPr>
          <p:nvPr/>
        </p:nvSpPr>
        <p:spPr bwMode="auto">
          <a:xfrm>
            <a:off x="8987924" y="2594937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36" name="Oval 12"/>
          <p:cNvSpPr>
            <a:spLocks noChangeArrowheads="1"/>
          </p:cNvSpPr>
          <p:nvPr/>
        </p:nvSpPr>
        <p:spPr bwMode="auto">
          <a:xfrm>
            <a:off x="8303711" y="3095793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37" name="Oval 13"/>
          <p:cNvSpPr>
            <a:spLocks noChangeArrowheads="1"/>
          </p:cNvSpPr>
          <p:nvPr/>
        </p:nvSpPr>
        <p:spPr bwMode="auto">
          <a:xfrm>
            <a:off x="6743199" y="3561724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38" name="Oval 14"/>
          <p:cNvSpPr>
            <a:spLocks noChangeArrowheads="1"/>
          </p:cNvSpPr>
          <p:nvPr/>
        </p:nvSpPr>
        <p:spPr bwMode="auto">
          <a:xfrm>
            <a:off x="4012699" y="5022224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39" name="Line 15"/>
          <p:cNvSpPr>
            <a:spLocks noChangeShapeType="1"/>
          </p:cNvSpPr>
          <p:nvPr/>
        </p:nvSpPr>
        <p:spPr bwMode="auto">
          <a:xfrm flipV="1">
            <a:off x="4044951" y="2780209"/>
            <a:ext cx="4975225" cy="2524125"/>
          </a:xfrm>
          <a:prstGeom prst="line">
            <a:avLst/>
          </a:prstGeom>
          <a:noFill/>
          <a:ln w="28575" cap="rnd">
            <a:solidFill>
              <a:srgbClr val="272CFD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40" name="Oval 16"/>
          <p:cNvSpPr>
            <a:spLocks noChangeArrowheads="1"/>
          </p:cNvSpPr>
          <p:nvPr/>
        </p:nvSpPr>
        <p:spPr bwMode="auto">
          <a:xfrm>
            <a:off x="5962942" y="2499687"/>
            <a:ext cx="259766" cy="562630"/>
          </a:xfrm>
          <a:prstGeom prst="ellipse">
            <a:avLst/>
          </a:prstGeom>
          <a:solidFill>
            <a:srgbClr val="EC1D18"/>
          </a:solidFill>
          <a:ln w="12700" cap="sq">
            <a:solidFill>
              <a:srgbClr val="FF3300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41" name="Oval 17"/>
          <p:cNvSpPr>
            <a:spLocks noChangeArrowheads="1"/>
          </p:cNvSpPr>
          <p:nvPr/>
        </p:nvSpPr>
        <p:spPr bwMode="auto">
          <a:xfrm>
            <a:off x="7746499" y="2248068"/>
            <a:ext cx="259766" cy="562630"/>
          </a:xfrm>
          <a:prstGeom prst="ellipse">
            <a:avLst/>
          </a:prstGeom>
          <a:solidFill>
            <a:srgbClr val="EC1D18"/>
          </a:solidFill>
          <a:ln w="12700" cap="sq">
            <a:solidFill>
              <a:srgbClr val="FF3300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42" name="Oval 18"/>
          <p:cNvSpPr>
            <a:spLocks noChangeArrowheads="1"/>
          </p:cNvSpPr>
          <p:nvPr/>
        </p:nvSpPr>
        <p:spPr bwMode="auto">
          <a:xfrm>
            <a:off x="7816349" y="2998162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43" name="Oval 19"/>
          <p:cNvSpPr>
            <a:spLocks noChangeArrowheads="1"/>
          </p:cNvSpPr>
          <p:nvPr/>
        </p:nvSpPr>
        <p:spPr bwMode="auto">
          <a:xfrm>
            <a:off x="7229767" y="3098174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44" name="Oval 20"/>
          <p:cNvSpPr>
            <a:spLocks noChangeArrowheads="1"/>
          </p:cNvSpPr>
          <p:nvPr/>
        </p:nvSpPr>
        <p:spPr bwMode="auto">
          <a:xfrm>
            <a:off x="5377949" y="3953837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45" name="Text Box 21"/>
          <p:cNvSpPr txBox="1">
            <a:spLocks noChangeArrowheads="1"/>
          </p:cNvSpPr>
          <p:nvPr/>
        </p:nvSpPr>
        <p:spPr bwMode="auto">
          <a:xfrm>
            <a:off x="3967537" y="6279704"/>
            <a:ext cx="52320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571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714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286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ja-JP">
                <a:solidFill>
                  <a:srgbClr val="272CFD"/>
                </a:solidFill>
                <a:latin typeface="Arial" charset="0"/>
                <a:ea typeface="ＭＳ Ｐゴシック" charset="0"/>
                <a:cs typeface="ＭＳ Ｐゴシック" charset="0"/>
              </a:rPr>
              <a:t>Major Function / Specifications</a:t>
            </a:r>
          </a:p>
        </p:txBody>
      </p:sp>
      <p:sp>
        <p:nvSpPr>
          <p:cNvPr id="692246" name="Text Box 22"/>
          <p:cNvSpPr txBox="1">
            <a:spLocks noChangeArrowheads="1"/>
          </p:cNvSpPr>
          <p:nvPr/>
        </p:nvSpPr>
        <p:spPr bwMode="auto">
          <a:xfrm>
            <a:off x="8335963" y="5982196"/>
            <a:ext cx="976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571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714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286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ja-JP" sz="2000">
                <a:solidFill>
                  <a:srgbClr val="272CFD"/>
                </a:solidFill>
                <a:latin typeface="Arial" charset="0"/>
                <a:ea typeface="ＭＳ Ｐゴシック" charset="0"/>
                <a:cs typeface="ＭＳ Ｐゴシック" charset="0"/>
              </a:rPr>
              <a:t>High</a:t>
            </a:r>
          </a:p>
        </p:txBody>
      </p:sp>
      <p:sp>
        <p:nvSpPr>
          <p:cNvPr id="692247" name="Text Box 23"/>
          <p:cNvSpPr txBox="1">
            <a:spLocks noChangeArrowheads="1"/>
          </p:cNvSpPr>
          <p:nvPr/>
        </p:nvSpPr>
        <p:spPr bwMode="auto">
          <a:xfrm>
            <a:off x="3752057" y="5982196"/>
            <a:ext cx="976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571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714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286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ja-JP" sz="2000" dirty="0">
                <a:solidFill>
                  <a:srgbClr val="272CFD"/>
                </a:solidFill>
                <a:latin typeface="Arial" charset="0"/>
                <a:ea typeface="ＭＳ Ｐゴシック" charset="0"/>
                <a:cs typeface="ＭＳ Ｐゴシック" charset="0"/>
              </a:rPr>
              <a:t>Low</a:t>
            </a:r>
          </a:p>
        </p:txBody>
      </p:sp>
      <p:sp>
        <p:nvSpPr>
          <p:cNvPr id="692248" name="Text Box 24"/>
          <p:cNvSpPr txBox="1">
            <a:spLocks noChangeArrowheads="1"/>
          </p:cNvSpPr>
          <p:nvPr/>
        </p:nvSpPr>
        <p:spPr bwMode="auto">
          <a:xfrm>
            <a:off x="2040732" y="3330680"/>
            <a:ext cx="1711325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571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714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286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ja-JP" dirty="0">
                <a:solidFill>
                  <a:srgbClr val="272CFD"/>
                </a:solidFill>
                <a:latin typeface="Arial" charset="0"/>
                <a:ea typeface="ＭＳ Ｐゴシック" charset="0"/>
                <a:cs typeface="ＭＳ Ｐゴシック" charset="0"/>
              </a:rPr>
              <a:t>Price</a:t>
            </a:r>
            <a:br>
              <a:rPr kumimoji="0" lang="en-US" altLang="ja-JP" dirty="0">
                <a:solidFill>
                  <a:srgbClr val="272CFD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kumimoji="0" lang="en-US" altLang="ja-JP" dirty="0">
                <a:solidFill>
                  <a:srgbClr val="272CFD"/>
                </a:solidFill>
                <a:latin typeface="Arial" charset="0"/>
                <a:ea typeface="ＭＳ Ｐゴシック" charset="0"/>
                <a:cs typeface="ＭＳ Ｐゴシック" charset="0"/>
              </a:rPr>
              <a:t>(Customer Value)</a:t>
            </a:r>
          </a:p>
        </p:txBody>
      </p:sp>
      <p:sp>
        <p:nvSpPr>
          <p:cNvPr id="692249" name="Text Box 25"/>
          <p:cNvSpPr txBox="1">
            <a:spLocks noChangeArrowheads="1"/>
          </p:cNvSpPr>
          <p:nvPr/>
        </p:nvSpPr>
        <p:spPr bwMode="auto">
          <a:xfrm>
            <a:off x="2971801" y="2132509"/>
            <a:ext cx="976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571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714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286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ja-JP" sz="2000">
                <a:solidFill>
                  <a:srgbClr val="272CFD"/>
                </a:solidFill>
                <a:latin typeface="Arial" charset="0"/>
                <a:ea typeface="ＭＳ Ｐゴシック" charset="0"/>
                <a:cs typeface="ＭＳ Ｐゴシック" charset="0"/>
              </a:rPr>
              <a:t>High</a:t>
            </a:r>
          </a:p>
        </p:txBody>
      </p:sp>
      <p:sp>
        <p:nvSpPr>
          <p:cNvPr id="692250" name="Text Box 26"/>
          <p:cNvSpPr txBox="1">
            <a:spLocks noChangeArrowheads="1"/>
          </p:cNvSpPr>
          <p:nvPr/>
        </p:nvSpPr>
        <p:spPr bwMode="auto">
          <a:xfrm>
            <a:off x="2971801" y="5304334"/>
            <a:ext cx="976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571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714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286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ja-JP" sz="2000">
                <a:solidFill>
                  <a:srgbClr val="272CFD"/>
                </a:solidFill>
                <a:latin typeface="Arial" charset="0"/>
                <a:ea typeface="ＭＳ Ｐゴシック" charset="0"/>
                <a:cs typeface="ＭＳ Ｐゴシック" charset="0"/>
              </a:rPr>
              <a:t>Low</a:t>
            </a:r>
          </a:p>
        </p:txBody>
      </p:sp>
      <p:sp>
        <p:nvSpPr>
          <p:cNvPr id="692251" name="Text Box 27"/>
          <p:cNvSpPr txBox="1">
            <a:spLocks noChangeArrowheads="1"/>
          </p:cNvSpPr>
          <p:nvPr/>
        </p:nvSpPr>
        <p:spPr bwMode="auto">
          <a:xfrm>
            <a:off x="6872289" y="5224958"/>
            <a:ext cx="2536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571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714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286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0" lang="en-US" altLang="ja-JP" sz="1600">
                <a:solidFill>
                  <a:srgbClr val="272CFD"/>
                </a:solidFill>
                <a:latin typeface="Arial" charset="0"/>
                <a:ea typeface="ＭＳ Ｐゴシック" charset="0"/>
                <a:cs typeface="ＭＳ Ｐゴシック" charset="0"/>
              </a:rPr>
              <a:t>Only Functional Value</a:t>
            </a:r>
          </a:p>
        </p:txBody>
      </p:sp>
      <p:sp>
        <p:nvSpPr>
          <p:cNvPr id="692252" name="Text Box 28"/>
          <p:cNvSpPr txBox="1">
            <a:spLocks noChangeArrowheads="1"/>
          </p:cNvSpPr>
          <p:nvPr/>
        </p:nvSpPr>
        <p:spPr bwMode="auto">
          <a:xfrm>
            <a:off x="6872289" y="5594845"/>
            <a:ext cx="2536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1pPr>
            <a:lvl2pPr marL="571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2pPr>
            <a:lvl3pPr marL="1143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3pPr>
            <a:lvl4pPr marL="17145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4pPr>
            <a:lvl5pPr marL="22860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" charset="0"/>
                <a:ea typeface="Osaka" charset="0"/>
                <a:cs typeface="Osaka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0" lang="en-US" altLang="ja-JP" sz="1600">
                <a:solidFill>
                  <a:srgbClr val="272CFD"/>
                </a:solidFill>
                <a:latin typeface="Arial" charset="0"/>
                <a:ea typeface="ＭＳ Ｐゴシック" charset="0"/>
                <a:cs typeface="ＭＳ Ｐゴシック" charset="0"/>
              </a:rPr>
              <a:t>w/ subjective Value</a:t>
            </a:r>
          </a:p>
        </p:txBody>
      </p:sp>
      <p:sp>
        <p:nvSpPr>
          <p:cNvPr id="692253" name="Oval 29"/>
          <p:cNvSpPr>
            <a:spLocks noChangeArrowheads="1"/>
          </p:cNvSpPr>
          <p:nvPr/>
        </p:nvSpPr>
        <p:spPr bwMode="auto">
          <a:xfrm>
            <a:off x="6644774" y="5477043"/>
            <a:ext cx="259766" cy="562630"/>
          </a:xfrm>
          <a:prstGeom prst="ellipse">
            <a:avLst/>
          </a:prstGeom>
          <a:solidFill>
            <a:srgbClr val="FFCCFF"/>
          </a:solidFill>
          <a:ln w="12700" cap="sq">
            <a:solidFill>
              <a:srgbClr val="FF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54" name="Oval 30"/>
          <p:cNvSpPr>
            <a:spLocks noChangeArrowheads="1"/>
          </p:cNvSpPr>
          <p:nvPr/>
        </p:nvSpPr>
        <p:spPr bwMode="auto">
          <a:xfrm>
            <a:off x="6644774" y="5128587"/>
            <a:ext cx="259766" cy="562630"/>
          </a:xfrm>
          <a:prstGeom prst="ellipse">
            <a:avLst/>
          </a:prstGeom>
          <a:solidFill>
            <a:schemeClr val="folHlink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55" name="Line 31"/>
          <p:cNvSpPr>
            <a:spLocks noChangeShapeType="1"/>
          </p:cNvSpPr>
          <p:nvPr/>
        </p:nvSpPr>
        <p:spPr bwMode="auto">
          <a:xfrm flipH="1">
            <a:off x="5994401" y="4332783"/>
            <a:ext cx="3175" cy="1649412"/>
          </a:xfrm>
          <a:prstGeom prst="line">
            <a:avLst/>
          </a:prstGeom>
          <a:noFill/>
          <a:ln w="28575">
            <a:solidFill>
              <a:schemeClr val="tx2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56" name="Line 32"/>
          <p:cNvSpPr>
            <a:spLocks noChangeShapeType="1"/>
          </p:cNvSpPr>
          <p:nvPr/>
        </p:nvSpPr>
        <p:spPr bwMode="auto">
          <a:xfrm flipH="1">
            <a:off x="6096000" y="2877046"/>
            <a:ext cx="0" cy="1363663"/>
          </a:xfrm>
          <a:prstGeom prst="line">
            <a:avLst/>
          </a:prstGeom>
          <a:noFill/>
          <a:ln w="28575">
            <a:solidFill>
              <a:srgbClr val="FF3300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57" name="Rectangle 33"/>
          <p:cNvSpPr>
            <a:spLocks noChangeArrowheads="1"/>
          </p:cNvSpPr>
          <p:nvPr/>
        </p:nvSpPr>
        <p:spPr bwMode="auto">
          <a:xfrm>
            <a:off x="4872038" y="5320208"/>
            <a:ext cx="1693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ja-JP" sz="1600" i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Functional Value</a:t>
            </a:r>
          </a:p>
        </p:txBody>
      </p:sp>
      <p:sp>
        <p:nvSpPr>
          <p:cNvPr id="692258" name="Rectangle 34"/>
          <p:cNvSpPr>
            <a:spLocks noChangeArrowheads="1"/>
          </p:cNvSpPr>
          <p:nvPr/>
        </p:nvSpPr>
        <p:spPr bwMode="auto">
          <a:xfrm>
            <a:off x="4872038" y="3237409"/>
            <a:ext cx="16938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ja-JP" sz="16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Non-functional </a:t>
            </a:r>
            <a:br>
              <a:rPr lang="en-US" altLang="ja-JP" sz="16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altLang="ja-JP" sz="16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Subjective Value</a:t>
            </a:r>
          </a:p>
        </p:txBody>
      </p:sp>
      <p:sp>
        <p:nvSpPr>
          <p:cNvPr id="692259" name="Rectangle 35"/>
          <p:cNvSpPr>
            <a:spLocks noGrp="1" noChangeArrowheads="1"/>
          </p:cNvSpPr>
          <p:nvPr>
            <p:ph type="title"/>
          </p:nvPr>
        </p:nvSpPr>
        <p:spPr>
          <a:xfrm>
            <a:off x="1847851" y="333376"/>
            <a:ext cx="8640763" cy="574675"/>
          </a:xfrm>
        </p:spPr>
        <p:txBody>
          <a:bodyPr/>
          <a:lstStyle/>
          <a:p>
            <a:pPr>
              <a:defRPr/>
            </a:pPr>
            <a:r>
              <a:rPr kumimoji="0" lang="en-US" altLang="ja-JP" sz="2400"/>
              <a:t>Functional Value (Objective) vs. Non-Functional (Subjective) Value</a:t>
            </a:r>
          </a:p>
        </p:txBody>
      </p:sp>
      <p:sp>
        <p:nvSpPr>
          <p:cNvPr id="692260" name="Oval 36"/>
          <p:cNvSpPr>
            <a:spLocks noChangeArrowheads="1"/>
          </p:cNvSpPr>
          <p:nvPr/>
        </p:nvSpPr>
        <p:spPr bwMode="auto">
          <a:xfrm>
            <a:off x="8578348" y="1908344"/>
            <a:ext cx="259766" cy="562630"/>
          </a:xfrm>
          <a:prstGeom prst="ellipse">
            <a:avLst/>
          </a:prstGeom>
          <a:solidFill>
            <a:srgbClr val="EC1D18"/>
          </a:solidFill>
          <a:ln w="12700" cap="sq">
            <a:solidFill>
              <a:srgbClr val="FF3300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61" name="Oval 37"/>
          <p:cNvSpPr>
            <a:spLocks noChangeArrowheads="1"/>
          </p:cNvSpPr>
          <p:nvPr/>
        </p:nvSpPr>
        <p:spPr bwMode="auto">
          <a:xfrm>
            <a:off x="7228973" y="1941682"/>
            <a:ext cx="259766" cy="562630"/>
          </a:xfrm>
          <a:prstGeom prst="ellipse">
            <a:avLst/>
          </a:prstGeom>
          <a:solidFill>
            <a:srgbClr val="EC1D18"/>
          </a:solidFill>
          <a:ln w="12700" cap="sq">
            <a:solidFill>
              <a:srgbClr val="FF3300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692262" name="Oval 38"/>
          <p:cNvSpPr>
            <a:spLocks noChangeArrowheads="1"/>
          </p:cNvSpPr>
          <p:nvPr/>
        </p:nvSpPr>
        <p:spPr bwMode="auto">
          <a:xfrm>
            <a:off x="5631949" y="2667168"/>
            <a:ext cx="259766" cy="562630"/>
          </a:xfrm>
          <a:prstGeom prst="ellipse">
            <a:avLst/>
          </a:prstGeom>
          <a:solidFill>
            <a:srgbClr val="EC1D18"/>
          </a:solidFill>
          <a:ln w="12700" cap="sq">
            <a:solidFill>
              <a:srgbClr val="FF3300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41" name="Oval 37"/>
          <p:cNvSpPr>
            <a:spLocks noChangeArrowheads="1"/>
          </p:cNvSpPr>
          <p:nvPr/>
        </p:nvSpPr>
        <p:spPr bwMode="auto">
          <a:xfrm>
            <a:off x="6867024" y="2692568"/>
            <a:ext cx="259766" cy="562630"/>
          </a:xfrm>
          <a:prstGeom prst="ellipse">
            <a:avLst/>
          </a:prstGeom>
          <a:solidFill>
            <a:srgbClr val="EC1D18"/>
          </a:solidFill>
          <a:ln w="12700" cap="sq">
            <a:solidFill>
              <a:srgbClr val="FF3300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42" name="Oval 36"/>
          <p:cNvSpPr>
            <a:spLocks noChangeArrowheads="1"/>
          </p:cNvSpPr>
          <p:nvPr/>
        </p:nvSpPr>
        <p:spPr bwMode="auto">
          <a:xfrm>
            <a:off x="2340094" y="1228299"/>
            <a:ext cx="259766" cy="562630"/>
          </a:xfrm>
          <a:prstGeom prst="ellipse">
            <a:avLst/>
          </a:prstGeom>
          <a:solidFill>
            <a:srgbClr val="EC1D18"/>
          </a:solidFill>
          <a:ln w="12700" cap="sq">
            <a:solidFill>
              <a:srgbClr val="FF3300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43" name="Oval 9"/>
          <p:cNvSpPr>
            <a:spLocks noChangeArrowheads="1"/>
          </p:cNvSpPr>
          <p:nvPr/>
        </p:nvSpPr>
        <p:spPr bwMode="auto">
          <a:xfrm>
            <a:off x="2339300" y="810886"/>
            <a:ext cx="259766" cy="562630"/>
          </a:xfrm>
          <a:prstGeom prst="ellipse">
            <a:avLst/>
          </a:prstGeom>
          <a:solidFill>
            <a:srgbClr val="1511FF"/>
          </a:solidFill>
          <a:ln w="12700" cap="sq">
            <a:solidFill>
              <a:srgbClr val="272CFD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67608" y="868650"/>
            <a:ext cx="7849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dirty="0"/>
              <a:t>Function		Objective	Tangible	</a:t>
            </a:r>
            <a:r>
              <a:rPr kumimoji="1" lang="en-US" altLang="ja-JP" dirty="0"/>
              <a:t>	</a:t>
            </a:r>
            <a:r>
              <a:rPr kumimoji="1" lang="en-US" altLang="ja-JP" dirty="0"/>
              <a:t>Catalog value	</a:t>
            </a:r>
            <a:endParaRPr kumimoji="1" lang="ja-JP" altLang="en-US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2605398" y="1284536"/>
            <a:ext cx="62004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dirty="0">
                <a:solidFill>
                  <a:srgbClr val="EC1D18"/>
                </a:solidFill>
              </a:rPr>
              <a:t>Non-Function	Subjective	Intangible</a:t>
            </a:r>
            <a:endParaRPr kumimoji="1" lang="ja-JP" altLang="en-US" dirty="0">
              <a:solidFill>
                <a:srgbClr val="EC1D18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7783860" y="1273086"/>
            <a:ext cx="21724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ja-JP" dirty="0">
                <a:solidFill>
                  <a:srgbClr val="FF0000"/>
                </a:solidFill>
              </a:rPr>
              <a:t>B2C  Emotion</a:t>
            </a:r>
            <a:br>
              <a:rPr kumimoji="1" lang="en-US" altLang="ja-JP" dirty="0">
                <a:solidFill>
                  <a:srgbClr val="FF0000"/>
                </a:solidFill>
              </a:rPr>
            </a:br>
            <a:r>
              <a:rPr lang="en-US" altLang="ja-JP" dirty="0">
                <a:solidFill>
                  <a:srgbClr val="FF0000"/>
                </a:solidFill>
              </a:rPr>
              <a:t>B2B  </a:t>
            </a:r>
            <a:r>
              <a:rPr lang="en-US" altLang="ja-JP" dirty="0">
                <a:solidFill>
                  <a:srgbClr val="FF0000"/>
                </a:solidFill>
              </a:rPr>
              <a:t>Solution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pPr eaLnBrk="1" hangingPunct="1"/>
            <a:r>
              <a:rPr lang="en-US" altLang="ja-JP" dirty="0" smtClean="0"/>
              <a:t>New Normal Era: Non-functional Value is Critical</a:t>
            </a:r>
            <a:endParaRPr lang="ja-JP" altLang="en-US" dirty="0" smtClean="0"/>
          </a:p>
        </p:txBody>
      </p:sp>
      <p:sp>
        <p:nvSpPr>
          <p:cNvPr id="210966" name="Rectangle 21"/>
          <p:cNvSpPr>
            <a:spLocks noChangeArrowheads="1"/>
          </p:cNvSpPr>
          <p:nvPr/>
        </p:nvSpPr>
        <p:spPr bwMode="auto">
          <a:xfrm>
            <a:off x="1781496" y="4231036"/>
            <a:ext cx="1477964" cy="1194593"/>
          </a:xfrm>
          <a:prstGeom prst="rect">
            <a:avLst/>
          </a:prstGeom>
          <a:noFill/>
          <a:ln w="28575" cap="rnd">
            <a:solidFill>
              <a:srgbClr val="C81704"/>
            </a:solidFill>
            <a:miter lim="800000"/>
            <a:headEnd/>
            <a:tailEnd/>
          </a:ln>
        </p:spPr>
        <p:txBody>
          <a:bodyPr/>
          <a:lstStyle/>
          <a:p>
            <a:pPr fontAlgn="ctr">
              <a:spcBef>
                <a:spcPct val="50000"/>
              </a:spcBef>
            </a:pPr>
            <a:endParaRPr lang="ja-JP" altLang="en-US"/>
          </a:p>
        </p:txBody>
      </p:sp>
      <p:sp>
        <p:nvSpPr>
          <p:cNvPr id="210968" name="Rectangle 23"/>
          <p:cNvSpPr>
            <a:spLocks noChangeArrowheads="1"/>
          </p:cNvSpPr>
          <p:nvPr/>
        </p:nvSpPr>
        <p:spPr bwMode="auto">
          <a:xfrm>
            <a:off x="3658121" y="3036442"/>
            <a:ext cx="1504950" cy="2389187"/>
          </a:xfrm>
          <a:prstGeom prst="rect">
            <a:avLst/>
          </a:prstGeom>
          <a:noFill/>
          <a:ln w="28575" cap="rnd">
            <a:solidFill>
              <a:srgbClr val="C81704"/>
            </a:solidFill>
            <a:miter lim="800000"/>
            <a:headEnd/>
            <a:tailEnd/>
          </a:ln>
        </p:spPr>
        <p:txBody>
          <a:bodyPr/>
          <a:lstStyle/>
          <a:p>
            <a:pPr fontAlgn="ctr">
              <a:spcBef>
                <a:spcPct val="50000"/>
              </a:spcBef>
            </a:pPr>
            <a:endParaRPr lang="ja-JP" altLang="en-US"/>
          </a:p>
        </p:txBody>
      </p:sp>
      <p:sp>
        <p:nvSpPr>
          <p:cNvPr id="210970" name="Freeform 25"/>
          <p:cNvSpPr>
            <a:spLocks noEditPoints="1"/>
          </p:cNvSpPr>
          <p:nvPr/>
        </p:nvSpPr>
        <p:spPr bwMode="auto">
          <a:xfrm>
            <a:off x="9944016" y="3036442"/>
            <a:ext cx="160338" cy="2389187"/>
          </a:xfrm>
          <a:custGeom>
            <a:avLst/>
            <a:gdLst>
              <a:gd name="T0" fmla="*/ 2147483647 w 400"/>
              <a:gd name="T1" fmla="*/ 2147483647 h 6425"/>
              <a:gd name="T2" fmla="*/ 2147483647 w 400"/>
              <a:gd name="T3" fmla="*/ 2147483647 h 6425"/>
              <a:gd name="T4" fmla="*/ 2147483647 w 400"/>
              <a:gd name="T5" fmla="*/ 2147483647 h 6425"/>
              <a:gd name="T6" fmla="*/ 2147483647 w 400"/>
              <a:gd name="T7" fmla="*/ 2147483647 h 6425"/>
              <a:gd name="T8" fmla="*/ 2147483647 w 400"/>
              <a:gd name="T9" fmla="*/ 2147483647 h 6425"/>
              <a:gd name="T10" fmla="*/ 2147483647 w 400"/>
              <a:gd name="T11" fmla="*/ 2147483647 h 6425"/>
              <a:gd name="T12" fmla="*/ 2147483647 w 400"/>
              <a:gd name="T13" fmla="*/ 2147483647 h 6425"/>
              <a:gd name="T14" fmla="*/ 0 w 400"/>
              <a:gd name="T15" fmla="*/ 2147483647 h 6425"/>
              <a:gd name="T16" fmla="*/ 2147483647 w 400"/>
              <a:gd name="T17" fmla="*/ 0 h 6425"/>
              <a:gd name="T18" fmla="*/ 2147483647 w 400"/>
              <a:gd name="T19" fmla="*/ 2147483647 h 6425"/>
              <a:gd name="T20" fmla="*/ 0 w 400"/>
              <a:gd name="T21" fmla="*/ 2147483647 h 6425"/>
              <a:gd name="T22" fmla="*/ 2147483647 w 400"/>
              <a:gd name="T23" fmla="*/ 2147483647 h 6425"/>
              <a:gd name="T24" fmla="*/ 2147483647 w 400"/>
              <a:gd name="T25" fmla="*/ 2147483647 h 6425"/>
              <a:gd name="T26" fmla="*/ 0 w 400"/>
              <a:gd name="T27" fmla="*/ 2147483647 h 6425"/>
              <a:gd name="T28" fmla="*/ 2147483647 w 400"/>
              <a:gd name="T29" fmla="*/ 2147483647 h 64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00"/>
              <a:gd name="T46" fmla="*/ 0 h 6425"/>
              <a:gd name="T47" fmla="*/ 400 w 400"/>
              <a:gd name="T48" fmla="*/ 6425 h 642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00" h="6425">
                <a:moveTo>
                  <a:pt x="234" y="334"/>
                </a:moveTo>
                <a:lnTo>
                  <a:pt x="234" y="6092"/>
                </a:lnTo>
                <a:cubicBezTo>
                  <a:pt x="234" y="6111"/>
                  <a:pt x="219" y="6125"/>
                  <a:pt x="200" y="6125"/>
                </a:cubicBezTo>
                <a:cubicBezTo>
                  <a:pt x="182" y="6125"/>
                  <a:pt x="167" y="6111"/>
                  <a:pt x="167" y="6092"/>
                </a:cubicBezTo>
                <a:lnTo>
                  <a:pt x="167" y="334"/>
                </a:lnTo>
                <a:cubicBezTo>
                  <a:pt x="167" y="315"/>
                  <a:pt x="182" y="300"/>
                  <a:pt x="200" y="300"/>
                </a:cubicBezTo>
                <a:cubicBezTo>
                  <a:pt x="219" y="300"/>
                  <a:pt x="234" y="315"/>
                  <a:pt x="234" y="334"/>
                </a:cubicBezTo>
                <a:close/>
                <a:moveTo>
                  <a:pt x="0" y="400"/>
                </a:moveTo>
                <a:lnTo>
                  <a:pt x="200" y="0"/>
                </a:lnTo>
                <a:lnTo>
                  <a:pt x="400" y="400"/>
                </a:lnTo>
                <a:lnTo>
                  <a:pt x="0" y="400"/>
                </a:lnTo>
                <a:close/>
                <a:moveTo>
                  <a:pt x="400" y="6025"/>
                </a:moveTo>
                <a:lnTo>
                  <a:pt x="200" y="6425"/>
                </a:lnTo>
                <a:lnTo>
                  <a:pt x="0" y="6025"/>
                </a:lnTo>
                <a:lnTo>
                  <a:pt x="400" y="6025"/>
                </a:lnTo>
                <a:close/>
              </a:path>
            </a:pathLst>
          </a:custGeom>
          <a:solidFill>
            <a:srgbClr val="C81704"/>
          </a:solidFill>
          <a:ln w="1270" cap="flat">
            <a:solidFill>
              <a:srgbClr val="C81704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0971" name="Rectangle 26"/>
          <p:cNvSpPr>
            <a:spLocks noChangeArrowheads="1"/>
          </p:cNvSpPr>
          <p:nvPr/>
        </p:nvSpPr>
        <p:spPr bwMode="auto">
          <a:xfrm>
            <a:off x="1965077" y="4288979"/>
            <a:ext cx="10901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just" fontAlgn="ctr">
              <a:spcBef>
                <a:spcPct val="50000"/>
              </a:spcBef>
            </a:pPr>
            <a:r>
              <a:rPr lang="en-US" altLang="ja-JP" b="1" dirty="0">
                <a:solidFill>
                  <a:srgbClr val="EC1D18"/>
                </a:solidFill>
              </a:rPr>
              <a:t>Non-</a:t>
            </a:r>
            <a:r>
              <a:rPr lang="en-US" altLang="ja-JP" b="1" dirty="0" err="1">
                <a:solidFill>
                  <a:srgbClr val="EC1D18"/>
                </a:solidFill>
              </a:rPr>
              <a:t>func</a:t>
            </a:r>
            <a:r>
              <a:rPr lang="en-US" altLang="ja-JP" b="1" dirty="0">
                <a:solidFill>
                  <a:srgbClr val="EC1D18"/>
                </a:solidFill>
              </a:rPr>
              <a:t>.</a:t>
            </a:r>
            <a:endParaRPr lang="ja-JP" altLang="en-US" b="1" dirty="0">
              <a:solidFill>
                <a:srgbClr val="EC1D18"/>
              </a:solidFill>
            </a:endParaRPr>
          </a:p>
        </p:txBody>
      </p:sp>
      <p:sp>
        <p:nvSpPr>
          <p:cNvPr id="210973" name="Rectangle 28"/>
          <p:cNvSpPr>
            <a:spLocks noChangeArrowheads="1"/>
          </p:cNvSpPr>
          <p:nvPr/>
        </p:nvSpPr>
        <p:spPr bwMode="auto">
          <a:xfrm>
            <a:off x="3826621" y="3056685"/>
            <a:ext cx="10901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just" fontAlgn="ctr">
              <a:spcBef>
                <a:spcPct val="50000"/>
              </a:spcBef>
            </a:pPr>
            <a:r>
              <a:rPr lang="en-US" altLang="ja-JP" b="1" dirty="0">
                <a:solidFill>
                  <a:srgbClr val="EC1D18"/>
                </a:solidFill>
              </a:rPr>
              <a:t>Non-</a:t>
            </a:r>
            <a:r>
              <a:rPr lang="en-US" altLang="ja-JP" b="1" dirty="0" err="1">
                <a:solidFill>
                  <a:srgbClr val="EC1D18"/>
                </a:solidFill>
              </a:rPr>
              <a:t>func</a:t>
            </a:r>
            <a:r>
              <a:rPr lang="en-US" altLang="ja-JP" b="1" dirty="0">
                <a:solidFill>
                  <a:srgbClr val="EC1D18"/>
                </a:solidFill>
              </a:rPr>
              <a:t>.</a:t>
            </a:r>
            <a:endParaRPr lang="ja-JP" altLang="en-US" b="1" dirty="0">
              <a:solidFill>
                <a:srgbClr val="EC1D18"/>
              </a:solidFill>
            </a:endParaRPr>
          </a:p>
        </p:txBody>
      </p:sp>
      <p:sp>
        <p:nvSpPr>
          <p:cNvPr id="210974" name="Rectangle 29"/>
          <p:cNvSpPr>
            <a:spLocks noChangeArrowheads="1"/>
          </p:cNvSpPr>
          <p:nvPr/>
        </p:nvSpPr>
        <p:spPr bwMode="auto">
          <a:xfrm>
            <a:off x="1918740" y="4793804"/>
            <a:ext cx="11828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just" fontAlgn="ctr">
              <a:spcBef>
                <a:spcPct val="50000"/>
              </a:spcBef>
            </a:pPr>
            <a:r>
              <a:rPr lang="en-US" altLang="ja-JP" b="1" dirty="0">
                <a:solidFill>
                  <a:srgbClr val="1250FE"/>
                </a:solidFill>
              </a:rPr>
              <a:t>Functional</a:t>
            </a:r>
            <a:endParaRPr lang="ja-JP" altLang="en-US" b="1" dirty="0">
              <a:solidFill>
                <a:srgbClr val="1250FE"/>
              </a:solidFill>
            </a:endParaRPr>
          </a:p>
        </p:txBody>
      </p:sp>
      <p:sp>
        <p:nvSpPr>
          <p:cNvPr id="210976" name="Rectangle 31"/>
          <p:cNvSpPr>
            <a:spLocks noChangeArrowheads="1"/>
          </p:cNvSpPr>
          <p:nvPr/>
        </p:nvSpPr>
        <p:spPr bwMode="auto">
          <a:xfrm>
            <a:off x="3798467" y="4196836"/>
            <a:ext cx="11828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just" fontAlgn="ctr">
              <a:spcBef>
                <a:spcPct val="50000"/>
              </a:spcBef>
            </a:pPr>
            <a:r>
              <a:rPr lang="en-US" altLang="ja-JP" b="1" dirty="0">
                <a:solidFill>
                  <a:srgbClr val="1250FE"/>
                </a:solidFill>
              </a:rPr>
              <a:t>Functional</a:t>
            </a:r>
            <a:endParaRPr lang="ja-JP" altLang="en-US" b="1" dirty="0">
              <a:solidFill>
                <a:srgbClr val="1250FE"/>
              </a:solidFill>
            </a:endParaRPr>
          </a:p>
        </p:txBody>
      </p:sp>
      <p:sp>
        <p:nvSpPr>
          <p:cNvPr id="210977" name="Line 32"/>
          <p:cNvSpPr>
            <a:spLocks noChangeShapeType="1"/>
          </p:cNvSpPr>
          <p:nvPr/>
        </p:nvSpPr>
        <p:spPr bwMode="auto">
          <a:xfrm flipV="1">
            <a:off x="1803721" y="5415912"/>
            <a:ext cx="3359351" cy="9717"/>
          </a:xfrm>
          <a:prstGeom prst="line">
            <a:avLst/>
          </a:prstGeom>
          <a:noFill/>
          <a:ln w="19050">
            <a:solidFill>
              <a:srgbClr val="C81704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0978" name="Rectangle 33"/>
          <p:cNvSpPr>
            <a:spLocks noChangeArrowheads="1"/>
          </p:cNvSpPr>
          <p:nvPr/>
        </p:nvSpPr>
        <p:spPr bwMode="auto">
          <a:xfrm>
            <a:off x="3532411" y="5433365"/>
            <a:ext cx="184804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en-US" altLang="ja-JP" b="1" dirty="0">
                <a:solidFill>
                  <a:srgbClr val="1250FE"/>
                </a:solidFill>
              </a:rPr>
              <a:t>Excellent</a:t>
            </a:r>
            <a:br>
              <a:rPr lang="en-US" altLang="ja-JP" b="1" dirty="0">
                <a:solidFill>
                  <a:srgbClr val="1250FE"/>
                </a:solidFill>
              </a:rPr>
            </a:br>
            <a:r>
              <a:rPr lang="en-US" altLang="ja-JP" b="1" dirty="0">
                <a:solidFill>
                  <a:srgbClr val="1250FE"/>
                </a:solidFill>
              </a:rPr>
              <a:t>Performer</a:t>
            </a:r>
            <a:endParaRPr lang="ja-JP" altLang="en-US" b="1" dirty="0">
              <a:solidFill>
                <a:srgbClr val="1250FE"/>
              </a:solidFill>
            </a:endParaRPr>
          </a:p>
        </p:txBody>
      </p:sp>
      <p:sp>
        <p:nvSpPr>
          <p:cNvPr id="210984" name="Rectangle 39"/>
          <p:cNvSpPr>
            <a:spLocks noChangeArrowheads="1"/>
          </p:cNvSpPr>
          <p:nvPr/>
        </p:nvSpPr>
        <p:spPr bwMode="auto">
          <a:xfrm>
            <a:off x="1487488" y="5425629"/>
            <a:ext cx="1887786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en-US" altLang="ja-JP" b="1" dirty="0">
                <a:solidFill>
                  <a:srgbClr val="1250FE"/>
                </a:solidFill>
              </a:rPr>
              <a:t>Poor</a:t>
            </a:r>
            <a:br>
              <a:rPr lang="en-US" altLang="ja-JP" b="1" dirty="0">
                <a:solidFill>
                  <a:srgbClr val="1250FE"/>
                </a:solidFill>
              </a:rPr>
            </a:br>
            <a:r>
              <a:rPr lang="en-US" altLang="ja-JP" b="1" dirty="0">
                <a:solidFill>
                  <a:srgbClr val="1250FE"/>
                </a:solidFill>
              </a:rPr>
              <a:t>Performer</a:t>
            </a:r>
            <a:endParaRPr lang="ja-JP" altLang="en-US" b="1" dirty="0">
              <a:solidFill>
                <a:srgbClr val="1250FE"/>
              </a:solidFill>
            </a:endParaRPr>
          </a:p>
        </p:txBody>
      </p:sp>
      <p:sp>
        <p:nvSpPr>
          <p:cNvPr id="210985" name="Rectangle 40"/>
          <p:cNvSpPr>
            <a:spLocks noChangeArrowheads="1"/>
          </p:cNvSpPr>
          <p:nvPr/>
        </p:nvSpPr>
        <p:spPr bwMode="auto">
          <a:xfrm flipH="1">
            <a:off x="9251064" y="2420889"/>
            <a:ext cx="1525457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en-US" altLang="ja-JP" b="1" dirty="0">
                <a:solidFill>
                  <a:srgbClr val="C81704"/>
                </a:solidFill>
              </a:rPr>
              <a:t>Customer</a:t>
            </a:r>
            <a:br>
              <a:rPr lang="en-US" altLang="ja-JP" b="1" dirty="0">
                <a:solidFill>
                  <a:srgbClr val="C81704"/>
                </a:solidFill>
              </a:rPr>
            </a:br>
            <a:r>
              <a:rPr lang="en-US" altLang="ja-JP" b="1" dirty="0">
                <a:solidFill>
                  <a:srgbClr val="C81704"/>
                </a:solidFill>
              </a:rPr>
              <a:t>Value</a:t>
            </a:r>
            <a:endParaRPr lang="ja-JP" altLang="en-US" dirty="0">
              <a:solidFill>
                <a:srgbClr val="C81704"/>
              </a:solidFill>
            </a:endParaRPr>
          </a:p>
        </p:txBody>
      </p:sp>
      <p:sp>
        <p:nvSpPr>
          <p:cNvPr id="45" name="Rectangle 6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0600" y="6248400"/>
            <a:ext cx="1905000" cy="457200"/>
          </a:xfrm>
          <a:noFill/>
        </p:spPr>
        <p:txBody>
          <a:bodyPr/>
          <a:lstStyle/>
          <a:p>
            <a:fld id="{7AFBC7CD-D2A6-4F0B-8908-694DA52A4DCC}" type="slidenum">
              <a:rPr lang="en-US" altLang="ja-JP" smtClean="0">
                <a:ea typeface="Osaka"/>
                <a:cs typeface="Osaka"/>
              </a:rPr>
              <a:pPr/>
              <a:t>13</a:t>
            </a:fld>
            <a:endParaRPr lang="en-US" altLang="ja-JP" dirty="0" smtClean="0">
              <a:ea typeface="Osaka"/>
              <a:cs typeface="Osaka"/>
            </a:endParaRPr>
          </a:p>
        </p:txBody>
      </p:sp>
      <p:cxnSp>
        <p:nvCxnSpPr>
          <p:cNvPr id="3" name="直線コネクタ 2"/>
          <p:cNvCxnSpPr/>
          <p:nvPr/>
        </p:nvCxnSpPr>
        <p:spPr bwMode="auto">
          <a:xfrm>
            <a:off x="1781496" y="4576465"/>
            <a:ext cx="1468934" cy="0"/>
          </a:xfrm>
          <a:prstGeom prst="line">
            <a:avLst/>
          </a:prstGeom>
          <a:noFill/>
          <a:ln w="9525" cap="flat" cmpd="sng" algn="ctr">
            <a:solidFill>
              <a:srgbClr val="1511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直線コネクタ 4"/>
          <p:cNvCxnSpPr/>
          <p:nvPr/>
        </p:nvCxnSpPr>
        <p:spPr bwMode="auto">
          <a:xfrm>
            <a:off x="3658121" y="3397622"/>
            <a:ext cx="1504950" cy="0"/>
          </a:xfrm>
          <a:prstGeom prst="line">
            <a:avLst/>
          </a:prstGeom>
          <a:noFill/>
          <a:ln w="9525" cap="flat" cmpd="sng" algn="ctr">
            <a:solidFill>
              <a:srgbClr val="1511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テキスト ボックス 1"/>
          <p:cNvSpPr txBox="1"/>
          <p:nvPr/>
        </p:nvSpPr>
        <p:spPr>
          <a:xfrm>
            <a:off x="1997398" y="1052737"/>
            <a:ext cx="85182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charset="2"/>
              <a:buChar char="l"/>
            </a:pPr>
            <a:r>
              <a:rPr kumimoji="1" lang="en-US" altLang="ja-JP" sz="2400" dirty="0"/>
              <a:t>More sophisticated value is needed and wanted by customers.</a:t>
            </a:r>
          </a:p>
          <a:p>
            <a:pPr marL="342900" indent="-342900" algn="l">
              <a:buFont typeface="Wingdings" charset="2"/>
              <a:buChar char="l"/>
            </a:pPr>
            <a:r>
              <a:rPr kumimoji="1" lang="en-US" altLang="ja-JP" sz="2400" dirty="0"/>
              <a:t>F</a:t>
            </a:r>
            <a:r>
              <a:rPr kumimoji="1" lang="en-US" altLang="ja-JP" sz="2400" dirty="0"/>
              <a:t>unctional value alone cannot be a differentiation factor any more</a:t>
            </a: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6303429" y="4221319"/>
            <a:ext cx="1477964" cy="1194593"/>
          </a:xfrm>
          <a:prstGeom prst="rect">
            <a:avLst/>
          </a:prstGeom>
          <a:noFill/>
          <a:ln w="28575" cap="rnd">
            <a:solidFill>
              <a:srgbClr val="C81704"/>
            </a:solidFill>
            <a:miter lim="800000"/>
            <a:headEnd/>
            <a:tailEnd/>
          </a:ln>
        </p:spPr>
        <p:txBody>
          <a:bodyPr/>
          <a:lstStyle/>
          <a:p>
            <a:pPr fontAlgn="ctr">
              <a:spcBef>
                <a:spcPct val="50000"/>
              </a:spcBef>
            </a:pPr>
            <a:endParaRPr lang="ja-JP" alt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8151356" y="3026725"/>
            <a:ext cx="1504950" cy="2389187"/>
          </a:xfrm>
          <a:prstGeom prst="rect">
            <a:avLst/>
          </a:prstGeom>
          <a:noFill/>
          <a:ln w="28575" cap="rnd">
            <a:solidFill>
              <a:srgbClr val="C81704"/>
            </a:solidFill>
            <a:miter lim="800000"/>
            <a:headEnd/>
            <a:tailEnd/>
          </a:ln>
        </p:spPr>
        <p:txBody>
          <a:bodyPr/>
          <a:lstStyle/>
          <a:p>
            <a:pPr fontAlgn="ctr">
              <a:spcBef>
                <a:spcPct val="50000"/>
              </a:spcBef>
            </a:pPr>
            <a:endParaRPr lang="ja-JP" altLang="en-US"/>
          </a:p>
        </p:txBody>
      </p:sp>
      <p:sp>
        <p:nvSpPr>
          <p:cNvPr id="22" name="Rectangle 26"/>
          <p:cNvSpPr>
            <a:spLocks noChangeArrowheads="1"/>
          </p:cNvSpPr>
          <p:nvPr/>
        </p:nvSpPr>
        <p:spPr bwMode="auto">
          <a:xfrm>
            <a:off x="6487010" y="4279262"/>
            <a:ext cx="10901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just" fontAlgn="ctr">
              <a:spcBef>
                <a:spcPct val="50000"/>
              </a:spcBef>
            </a:pPr>
            <a:r>
              <a:rPr lang="en-US" altLang="ja-JP" b="1" dirty="0">
                <a:solidFill>
                  <a:srgbClr val="EC1D18"/>
                </a:solidFill>
              </a:rPr>
              <a:t>Non-</a:t>
            </a:r>
            <a:r>
              <a:rPr lang="en-US" altLang="ja-JP" b="1" dirty="0" err="1">
                <a:solidFill>
                  <a:srgbClr val="EC1D18"/>
                </a:solidFill>
              </a:rPr>
              <a:t>func</a:t>
            </a:r>
            <a:r>
              <a:rPr lang="en-US" altLang="ja-JP" b="1" dirty="0">
                <a:solidFill>
                  <a:srgbClr val="EC1D18"/>
                </a:solidFill>
              </a:rPr>
              <a:t>.</a:t>
            </a:r>
            <a:endParaRPr lang="ja-JP" altLang="en-US" b="1" dirty="0">
              <a:solidFill>
                <a:srgbClr val="EC1D18"/>
              </a:solidFill>
            </a:endParaRPr>
          </a:p>
        </p:txBody>
      </p:sp>
      <p:sp>
        <p:nvSpPr>
          <p:cNvPr id="23" name="Rectangle 28"/>
          <p:cNvSpPr>
            <a:spLocks noChangeArrowheads="1"/>
          </p:cNvSpPr>
          <p:nvPr/>
        </p:nvSpPr>
        <p:spPr bwMode="auto">
          <a:xfrm>
            <a:off x="8319856" y="3560124"/>
            <a:ext cx="10901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just" fontAlgn="ctr">
              <a:spcBef>
                <a:spcPct val="50000"/>
              </a:spcBef>
            </a:pPr>
            <a:r>
              <a:rPr lang="en-US" altLang="ja-JP" b="1" dirty="0">
                <a:solidFill>
                  <a:srgbClr val="EC1D18"/>
                </a:solidFill>
              </a:rPr>
              <a:t>Non-</a:t>
            </a:r>
            <a:r>
              <a:rPr lang="en-US" altLang="ja-JP" b="1" dirty="0" err="1">
                <a:solidFill>
                  <a:srgbClr val="EC1D18"/>
                </a:solidFill>
              </a:rPr>
              <a:t>func</a:t>
            </a:r>
            <a:r>
              <a:rPr lang="en-US" altLang="ja-JP" b="1" dirty="0">
                <a:solidFill>
                  <a:srgbClr val="EC1D18"/>
                </a:solidFill>
              </a:rPr>
              <a:t>.</a:t>
            </a:r>
            <a:endParaRPr lang="ja-JP" altLang="en-US" b="1" dirty="0">
              <a:solidFill>
                <a:srgbClr val="EC1D18"/>
              </a:solidFill>
            </a:endParaRPr>
          </a:p>
        </p:txBody>
      </p:sp>
      <p:sp>
        <p:nvSpPr>
          <p:cNvPr id="24" name="Rectangle 29"/>
          <p:cNvSpPr>
            <a:spLocks noChangeArrowheads="1"/>
          </p:cNvSpPr>
          <p:nvPr/>
        </p:nvSpPr>
        <p:spPr bwMode="auto">
          <a:xfrm>
            <a:off x="6440673" y="4784087"/>
            <a:ext cx="11828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just" fontAlgn="ctr">
              <a:spcBef>
                <a:spcPct val="50000"/>
              </a:spcBef>
            </a:pPr>
            <a:r>
              <a:rPr lang="en-US" altLang="ja-JP" b="1" dirty="0">
                <a:solidFill>
                  <a:srgbClr val="1250FE"/>
                </a:solidFill>
              </a:rPr>
              <a:t>Functional</a:t>
            </a:r>
            <a:endParaRPr lang="ja-JP" altLang="en-US" b="1" dirty="0">
              <a:solidFill>
                <a:srgbClr val="1250FE"/>
              </a:solidFill>
            </a:endParaRPr>
          </a:p>
        </p:txBody>
      </p:sp>
      <p:sp>
        <p:nvSpPr>
          <p:cNvPr id="25" name="Rectangle 31"/>
          <p:cNvSpPr>
            <a:spLocks noChangeArrowheads="1"/>
          </p:cNvSpPr>
          <p:nvPr/>
        </p:nvSpPr>
        <p:spPr bwMode="auto">
          <a:xfrm>
            <a:off x="8279870" y="4784087"/>
            <a:ext cx="11828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just" fontAlgn="ctr">
              <a:spcBef>
                <a:spcPct val="50000"/>
              </a:spcBef>
            </a:pPr>
            <a:r>
              <a:rPr lang="en-US" altLang="ja-JP" b="1" dirty="0">
                <a:solidFill>
                  <a:srgbClr val="1250FE"/>
                </a:solidFill>
              </a:rPr>
              <a:t>Functional</a:t>
            </a:r>
            <a:endParaRPr lang="ja-JP" altLang="en-US" b="1" dirty="0">
              <a:solidFill>
                <a:srgbClr val="1250FE"/>
              </a:solidFill>
            </a:endParaRPr>
          </a:p>
        </p:txBody>
      </p:sp>
      <p:sp>
        <p:nvSpPr>
          <p:cNvPr id="26" name="Line 32"/>
          <p:cNvSpPr>
            <a:spLocks noChangeShapeType="1"/>
          </p:cNvSpPr>
          <p:nvPr/>
        </p:nvSpPr>
        <p:spPr bwMode="auto">
          <a:xfrm>
            <a:off x="5936875" y="5415911"/>
            <a:ext cx="3305253" cy="0"/>
          </a:xfrm>
          <a:prstGeom prst="line">
            <a:avLst/>
          </a:prstGeom>
          <a:noFill/>
          <a:ln w="19050">
            <a:solidFill>
              <a:srgbClr val="C81704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8025646" y="5423648"/>
            <a:ext cx="184804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en-US" altLang="ja-JP" b="1" dirty="0">
                <a:solidFill>
                  <a:srgbClr val="1250FE"/>
                </a:solidFill>
              </a:rPr>
              <a:t>Excellent</a:t>
            </a:r>
            <a:br>
              <a:rPr lang="en-US" altLang="ja-JP" b="1" dirty="0">
                <a:solidFill>
                  <a:srgbClr val="1250FE"/>
                </a:solidFill>
              </a:rPr>
            </a:br>
            <a:r>
              <a:rPr lang="en-US" altLang="ja-JP" b="1" dirty="0">
                <a:solidFill>
                  <a:srgbClr val="1250FE"/>
                </a:solidFill>
              </a:rPr>
              <a:t>Performer</a:t>
            </a:r>
            <a:endParaRPr lang="ja-JP" altLang="en-US" b="1" dirty="0">
              <a:solidFill>
                <a:srgbClr val="1250FE"/>
              </a:solidFill>
            </a:endParaRPr>
          </a:p>
        </p:txBody>
      </p:sp>
      <p:sp>
        <p:nvSpPr>
          <p:cNvPr id="28" name="Rectangle 39"/>
          <p:cNvSpPr>
            <a:spLocks noChangeArrowheads="1"/>
          </p:cNvSpPr>
          <p:nvPr/>
        </p:nvSpPr>
        <p:spPr bwMode="auto">
          <a:xfrm>
            <a:off x="6009421" y="5415912"/>
            <a:ext cx="1887786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en-US" altLang="ja-JP" b="1" dirty="0">
                <a:solidFill>
                  <a:srgbClr val="1250FE"/>
                </a:solidFill>
              </a:rPr>
              <a:t>Poor</a:t>
            </a:r>
            <a:br>
              <a:rPr lang="en-US" altLang="ja-JP" b="1" dirty="0">
                <a:solidFill>
                  <a:srgbClr val="1250FE"/>
                </a:solidFill>
              </a:rPr>
            </a:br>
            <a:r>
              <a:rPr lang="en-US" altLang="ja-JP" b="1" dirty="0">
                <a:solidFill>
                  <a:srgbClr val="1250FE"/>
                </a:solidFill>
              </a:rPr>
              <a:t>Performer</a:t>
            </a:r>
            <a:endParaRPr lang="ja-JP" altLang="en-US" b="1" dirty="0">
              <a:solidFill>
                <a:srgbClr val="1250FE"/>
              </a:solidFill>
            </a:endParaRPr>
          </a:p>
        </p:txBody>
      </p:sp>
      <p:cxnSp>
        <p:nvCxnSpPr>
          <p:cNvPr id="29" name="直線コネクタ 28"/>
          <p:cNvCxnSpPr/>
          <p:nvPr/>
        </p:nvCxnSpPr>
        <p:spPr bwMode="auto">
          <a:xfrm>
            <a:off x="6303429" y="4566748"/>
            <a:ext cx="1468934" cy="0"/>
          </a:xfrm>
          <a:prstGeom prst="line">
            <a:avLst/>
          </a:prstGeom>
          <a:noFill/>
          <a:ln w="9525" cap="flat" cmpd="sng" algn="ctr">
            <a:solidFill>
              <a:srgbClr val="1511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直線コネクタ 29"/>
          <p:cNvCxnSpPr/>
          <p:nvPr/>
        </p:nvCxnSpPr>
        <p:spPr bwMode="auto">
          <a:xfrm>
            <a:off x="8125956" y="4350724"/>
            <a:ext cx="1504950" cy="0"/>
          </a:xfrm>
          <a:prstGeom prst="line">
            <a:avLst/>
          </a:prstGeom>
          <a:noFill/>
          <a:ln w="9525" cap="flat" cmpd="sng" algn="ctr">
            <a:solidFill>
              <a:srgbClr val="1511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テキスト ボックス 6"/>
          <p:cNvSpPr txBox="1"/>
          <p:nvPr/>
        </p:nvSpPr>
        <p:spPr>
          <a:xfrm>
            <a:off x="2894297" y="6125720"/>
            <a:ext cx="1273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u="sng" dirty="0"/>
              <a:t>-1990’s</a:t>
            </a:r>
            <a:endParaRPr kumimoji="1" lang="ja-JP" altLang="en-US" sz="2400" u="sng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388772" y="6065587"/>
            <a:ext cx="1273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u="sng" dirty="0"/>
              <a:t>2000’s-</a:t>
            </a:r>
            <a:endParaRPr kumimoji="1" lang="ja-JP" altLang="en-US" sz="2400" u="sng" dirty="0"/>
          </a:p>
        </p:txBody>
      </p:sp>
      <p:sp>
        <p:nvSpPr>
          <p:cNvPr id="4" name="右矢印 3"/>
          <p:cNvSpPr/>
          <p:nvPr/>
        </p:nvSpPr>
        <p:spPr bwMode="auto">
          <a:xfrm>
            <a:off x="5591944" y="4196835"/>
            <a:ext cx="344930" cy="799134"/>
          </a:xfrm>
          <a:prstGeom prst="rightArrow">
            <a:avLst/>
          </a:prstGeom>
          <a:solidFill>
            <a:srgbClr val="FF6600"/>
          </a:solidFill>
          <a:ln w="9525" cap="flat" cmpd="sng" algn="ctr">
            <a:solidFill>
              <a:srgbClr val="1511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7439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8" y="994317"/>
            <a:ext cx="3269438" cy="326943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201" y="4509120"/>
            <a:ext cx="2707193" cy="2030394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8688" y="4501892"/>
            <a:ext cx="2707192" cy="203039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Non-functional </a:t>
            </a:r>
            <a:r>
              <a:rPr lang="en-US" altLang="ja-JP" dirty="0" smtClean="0"/>
              <a:t>Emotional Value</a:t>
            </a:r>
            <a:r>
              <a:rPr lang="ja-JP" altLang="en-US" dirty="0" smtClean="0"/>
              <a:t>：</a:t>
            </a:r>
            <a:r>
              <a:rPr lang="en-US" altLang="ja-JP" dirty="0" smtClean="0"/>
              <a:t>iPhone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1"/>
          </p:nvPr>
        </p:nvSpPr>
        <p:spPr>
          <a:xfrm>
            <a:off x="9912424" y="6350346"/>
            <a:ext cx="484064" cy="457200"/>
          </a:xfrm>
        </p:spPr>
        <p:txBody>
          <a:bodyPr/>
          <a:lstStyle/>
          <a:p>
            <a:pPr>
              <a:defRPr/>
            </a:pPr>
            <a:fld id="{9717E5D6-BFB2-4B7A-86B9-A1A775648365}" type="slidenum">
              <a:rPr lang="en-US" altLang="ja-JP" smtClean="0"/>
              <a:pPr>
                <a:defRPr/>
              </a:pPr>
              <a:t>14</a:t>
            </a:fld>
            <a:endParaRPr lang="en-US" altLang="ja-JP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6795" y="4501892"/>
            <a:ext cx="2581459" cy="2030394"/>
          </a:xfrm>
          <a:prstGeom prst="rect">
            <a:avLst/>
          </a:prstGeom>
        </p:spPr>
      </p:pic>
      <p:sp>
        <p:nvSpPr>
          <p:cNvPr id="12" name="正方形/長方形 11"/>
          <p:cNvSpPr/>
          <p:nvPr/>
        </p:nvSpPr>
        <p:spPr>
          <a:xfrm>
            <a:off x="5218802" y="6547280"/>
            <a:ext cx="161286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dirty="0">
                <a:solidFill>
                  <a:srgbClr val="1A1D3C"/>
                </a:solidFill>
              </a:rPr>
              <a:t>http://</a:t>
            </a:r>
            <a:r>
              <a:rPr lang="en-US" altLang="ja-JP" sz="1050" dirty="0" err="1">
                <a:solidFill>
                  <a:srgbClr val="1A1D3C"/>
                </a:solidFill>
              </a:rPr>
              <a:t>www.jalan.net</a:t>
            </a:r>
            <a:endParaRPr lang="ja-JP" altLang="en-US" sz="1050" dirty="0">
              <a:solidFill>
                <a:srgbClr val="1A1D3C"/>
              </a:solidFill>
            </a:endParaRPr>
          </a:p>
        </p:txBody>
      </p:sp>
      <p:sp>
        <p:nvSpPr>
          <p:cNvPr id="8" name="乗算記号 7"/>
          <p:cNvSpPr/>
          <p:nvPr/>
        </p:nvSpPr>
        <p:spPr bwMode="auto">
          <a:xfrm>
            <a:off x="2273044" y="4641361"/>
            <a:ext cx="942636" cy="647769"/>
          </a:xfrm>
          <a:prstGeom prst="mathMultiply">
            <a:avLst/>
          </a:prstGeom>
          <a:solidFill>
            <a:srgbClr val="FF0024"/>
          </a:solidFill>
          <a:ln w="9525" cap="flat" cmpd="sng" algn="ctr">
            <a:solidFill>
              <a:srgbClr val="1511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0"/>
              </a:spcBef>
            </a:pPr>
            <a:endParaRPr kumimoji="1" lang="ja-JP" altLang="en-US" sz="2400">
              <a:solidFill>
                <a:srgbClr val="FF000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5" name="乗算記号 14"/>
          <p:cNvSpPr/>
          <p:nvPr/>
        </p:nvSpPr>
        <p:spPr bwMode="auto">
          <a:xfrm>
            <a:off x="5087888" y="4695278"/>
            <a:ext cx="1008112" cy="643283"/>
          </a:xfrm>
          <a:prstGeom prst="mathMultiply">
            <a:avLst/>
          </a:prstGeom>
          <a:solidFill>
            <a:srgbClr val="FF0024"/>
          </a:solidFill>
          <a:ln w="9525" cap="flat" cmpd="sng" algn="ctr">
            <a:solidFill>
              <a:srgbClr val="1511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0"/>
              </a:spcBef>
            </a:pPr>
            <a:endParaRPr kumimoji="1" lang="ja-JP" altLang="en-US" sz="2400">
              <a:solidFill>
                <a:srgbClr val="FF000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6" name="乗算記号 15"/>
          <p:cNvSpPr/>
          <p:nvPr/>
        </p:nvSpPr>
        <p:spPr bwMode="auto">
          <a:xfrm>
            <a:off x="9552385" y="4625512"/>
            <a:ext cx="1065559" cy="638798"/>
          </a:xfrm>
          <a:prstGeom prst="mathMultiply">
            <a:avLst/>
          </a:prstGeom>
          <a:solidFill>
            <a:srgbClr val="FF0024"/>
          </a:solidFill>
          <a:ln w="9525" cap="flat" cmpd="sng" algn="ctr">
            <a:solidFill>
              <a:srgbClr val="1511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0"/>
              </a:spcBef>
            </a:pPr>
            <a:endParaRPr kumimoji="1" lang="ja-JP" altLang="en-US" sz="2400">
              <a:solidFill>
                <a:srgbClr val="FF000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096001" y="1104544"/>
            <a:ext cx="28168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charset="2"/>
              <a:buChar char="l"/>
            </a:pPr>
            <a:r>
              <a:rPr kumimoji="1" lang="en-US" altLang="ja-JP" dirty="0"/>
              <a:t>Stress-free usability</a:t>
            </a:r>
          </a:p>
          <a:p>
            <a:pPr marL="342900" indent="-342900" algn="l">
              <a:buFont typeface="Wingdings" charset="2"/>
              <a:buChar char="l"/>
            </a:pPr>
            <a:r>
              <a:rPr kumimoji="1" lang="en-US" altLang="ja-JP" dirty="0"/>
              <a:t>Cool design</a:t>
            </a:r>
          </a:p>
          <a:p>
            <a:pPr marL="342900" indent="-342900" algn="l">
              <a:buFont typeface="Wingdings" charset="2"/>
              <a:buChar char="l"/>
            </a:pPr>
            <a:r>
              <a:rPr kumimoji="1" lang="en-US" altLang="ja-JP" dirty="0"/>
              <a:t>Apple philosophy</a:t>
            </a:r>
            <a:r>
              <a:rPr kumimoji="1" lang="en-US" altLang="ja-JP" dirty="0"/>
              <a:t/>
            </a:r>
            <a:br>
              <a:rPr kumimoji="1" lang="en-US" altLang="ja-JP" dirty="0"/>
            </a:br>
            <a:r>
              <a:rPr kumimoji="1" lang="en-US" altLang="ja-JP" dirty="0"/>
              <a:t>etc.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2871475" y="3956298"/>
            <a:ext cx="18096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chemeClr val="accent4">
                    <a:lumMod val="50000"/>
                  </a:schemeClr>
                </a:solidFill>
              </a:rPr>
              <a:t>Source: Apple - Press Info</a:t>
            </a:r>
            <a:endParaRPr lang="ja-JP" altLang="en-US" sz="1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370973" y="6569881"/>
            <a:ext cx="115448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>
                <a:solidFill>
                  <a:srgbClr val="1A1D3C"/>
                </a:solidFill>
              </a:rPr>
              <a:t>http://</a:t>
            </a:r>
            <a:r>
              <a:rPr lang="en-US" altLang="ja-JP" sz="1050" dirty="0" err="1">
                <a:solidFill>
                  <a:srgbClr val="1A1D3C"/>
                </a:solidFill>
              </a:rPr>
              <a:t>gigazine.net</a:t>
            </a:r>
            <a:endParaRPr lang="ja-JP" altLang="en-US" sz="1050" dirty="0">
              <a:solidFill>
                <a:srgbClr val="1A1D3C"/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8484729" y="6576661"/>
            <a:ext cx="147333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>
                <a:solidFill>
                  <a:schemeClr val="accent4">
                    <a:lumMod val="50000"/>
                  </a:schemeClr>
                </a:solidFill>
              </a:rPr>
              <a:t>Source: </a:t>
            </a:r>
            <a:r>
              <a:rPr lang="en-US" altLang="ja-JP" sz="1050" dirty="0" err="1">
                <a:solidFill>
                  <a:srgbClr val="1A1D3C"/>
                </a:solidFill>
              </a:rPr>
              <a:t>news.mynavi.jp</a:t>
            </a:r>
            <a:endParaRPr lang="ja-JP" altLang="en-US" sz="1050" dirty="0">
              <a:solidFill>
                <a:srgbClr val="1A1D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88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39529" y="170669"/>
            <a:ext cx="8474149" cy="857250"/>
          </a:xfrm>
        </p:spPr>
        <p:txBody>
          <a:bodyPr>
            <a:normAutofit/>
          </a:bodyPr>
          <a:lstStyle/>
          <a:p>
            <a:pPr algn="l"/>
            <a:r>
              <a:rPr lang="en-US" altLang="ja-JP" sz="3200" dirty="0">
                <a:solidFill>
                  <a:srgbClr val="143AFF"/>
                </a:solidFill>
                <a:cs typeface="Century Gothic"/>
              </a:rPr>
              <a:t>Integrated Value of </a:t>
            </a:r>
            <a:r>
              <a:rPr lang="en-US" altLang="ja-JP" sz="3200" dirty="0">
                <a:solidFill>
                  <a:srgbClr val="143AFF"/>
                </a:solidFill>
                <a:cs typeface="Century Gothic"/>
              </a:rPr>
              <a:t>F</a:t>
            </a:r>
            <a:r>
              <a:rPr lang="en-US" altLang="ja-JP" sz="3200" dirty="0">
                <a:solidFill>
                  <a:srgbClr val="143AFF"/>
                </a:solidFill>
                <a:cs typeface="Century Gothic"/>
              </a:rPr>
              <a:t>our Types is Critical</a:t>
            </a:r>
            <a:endParaRPr lang="ja-JP" altLang="en-US" sz="3200" dirty="0">
              <a:solidFill>
                <a:srgbClr val="143AFF"/>
              </a:solidFill>
              <a:cs typeface="Century Gothic"/>
            </a:endParaRPr>
          </a:p>
        </p:txBody>
      </p:sp>
      <p:sp>
        <p:nvSpPr>
          <p:cNvPr id="4" name="加算記号 3"/>
          <p:cNvSpPr/>
          <p:nvPr/>
        </p:nvSpPr>
        <p:spPr>
          <a:xfrm>
            <a:off x="2280995" y="1714241"/>
            <a:ext cx="7734761" cy="3802339"/>
          </a:xfrm>
          <a:prstGeom prst="mathPlus">
            <a:avLst>
              <a:gd name="adj1" fmla="val 0"/>
            </a:avLst>
          </a:prstGeom>
          <a:noFill/>
          <a:ln w="57150">
            <a:solidFill>
              <a:srgbClr val="D427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823105" y="2773807"/>
            <a:ext cx="1912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  <a:latin typeface="Century Gothic"/>
                <a:cs typeface="Century Gothic"/>
              </a:rPr>
              <a:t>ART</a:t>
            </a:r>
            <a:endParaRPr kumimoji="1" lang="ja-JP" altLang="en-US" sz="2400" b="1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473475" y="2718487"/>
            <a:ext cx="1912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008300"/>
                </a:solidFill>
                <a:latin typeface="Century Gothic"/>
                <a:cs typeface="Century Gothic"/>
              </a:rPr>
              <a:t>SCIENCE</a:t>
            </a:r>
            <a:endParaRPr kumimoji="1" lang="ja-JP" altLang="en-US" sz="2400" b="1" dirty="0">
              <a:solidFill>
                <a:srgbClr val="008300"/>
              </a:solidFill>
              <a:latin typeface="Century Gothic"/>
              <a:cs typeface="Century Gothic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04249" y="4031499"/>
            <a:ext cx="1912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  <a:latin typeface="Century Gothic"/>
                <a:cs typeface="Century Gothic"/>
              </a:rPr>
              <a:t>DESIGN</a:t>
            </a:r>
            <a:endParaRPr kumimoji="1" lang="ja-JP" altLang="en-US" sz="2400" b="1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302815" y="4031499"/>
            <a:ext cx="2373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008300"/>
                </a:solidFill>
                <a:latin typeface="Century Gothic"/>
                <a:cs typeface="Century Gothic"/>
              </a:rPr>
              <a:t>ENGINEERING</a:t>
            </a:r>
            <a:endParaRPr kumimoji="1" lang="ja-JP" altLang="en-US" sz="2400" b="1" dirty="0">
              <a:solidFill>
                <a:srgbClr val="008300"/>
              </a:solidFill>
              <a:latin typeface="Century Gothic"/>
              <a:cs typeface="Century Gothic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813239" y="1556792"/>
            <a:ext cx="26163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b="1">
                <a:latin typeface="+mn-lt"/>
                <a:cs typeface="Century Gothic"/>
              </a:rPr>
              <a:t>Problem </a:t>
            </a:r>
            <a:r>
              <a:rPr lang="en-US" altLang="ja-JP" b="1">
                <a:latin typeface="+mn-lt"/>
                <a:cs typeface="Century Gothic"/>
              </a:rPr>
              <a:t>Setting</a:t>
            </a:r>
            <a:endParaRPr lang="en-US" altLang="ja-JP" b="1" dirty="0">
              <a:latin typeface="+mn-lt"/>
              <a:cs typeface="Century Gothic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633948" y="5197767"/>
            <a:ext cx="30030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b="1" dirty="0">
                <a:latin typeface="+mn-lt"/>
                <a:cs typeface="Century Gothic"/>
              </a:rPr>
              <a:t>Problem </a:t>
            </a:r>
            <a:r>
              <a:rPr lang="en-US" altLang="ja-JP" b="1" dirty="0">
                <a:latin typeface="+mn-lt"/>
                <a:cs typeface="Century Gothic"/>
              </a:rPr>
              <a:t>Solving</a:t>
            </a:r>
            <a:endParaRPr lang="en-US" altLang="ja-JP" b="1" dirty="0">
              <a:latin typeface="+mn-lt"/>
              <a:cs typeface="Century Gothic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46124" y="3265745"/>
            <a:ext cx="1581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b="1" dirty="0">
                <a:latin typeface="+mn-lt"/>
                <a:cs typeface="Century Gothic"/>
              </a:rPr>
              <a:t>Meaning</a:t>
            </a:r>
            <a:r>
              <a:rPr lang="en-US" altLang="ja-JP" b="1">
                <a:latin typeface="+mn-lt"/>
                <a:cs typeface="Century Gothic"/>
              </a:rPr>
              <a:t/>
            </a:r>
            <a:br>
              <a:rPr lang="en-US" altLang="ja-JP" b="1">
                <a:latin typeface="+mn-lt"/>
                <a:cs typeface="Century Gothic"/>
              </a:rPr>
            </a:br>
            <a:r>
              <a:rPr lang="en-US" altLang="ja-JP" b="1">
                <a:latin typeface="+mn-lt"/>
                <a:cs typeface="Century Gothic"/>
              </a:rPr>
              <a:t> </a:t>
            </a:r>
            <a:r>
              <a:rPr lang="en-US" altLang="ja-JP" b="1" dirty="0">
                <a:latin typeface="+mn-lt"/>
                <a:cs typeface="Century Gothic"/>
              </a:rPr>
              <a:t>Subjective</a:t>
            </a:r>
            <a:endParaRPr lang="en-US" altLang="ja-JP" b="1" dirty="0">
              <a:latin typeface="+mn-lt"/>
              <a:cs typeface="Century Gothic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954428" y="3265745"/>
            <a:ext cx="1678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>
                <a:latin typeface="+mn-lt"/>
                <a:cs typeface="Century Gothic"/>
              </a:rPr>
              <a:t>Function</a:t>
            </a:r>
            <a:r>
              <a:rPr lang="en-US" altLang="ja-JP" b="1" dirty="0">
                <a:latin typeface="+mn-lt"/>
                <a:cs typeface="Century Gothic"/>
              </a:rPr>
              <a:t/>
            </a:r>
            <a:br>
              <a:rPr lang="en-US" altLang="ja-JP" b="1" dirty="0">
                <a:latin typeface="+mn-lt"/>
                <a:cs typeface="Century Gothic"/>
              </a:rPr>
            </a:br>
            <a:r>
              <a:rPr lang="en-US" altLang="ja-JP" b="1" dirty="0">
                <a:latin typeface="+mn-lt"/>
                <a:cs typeface="Century Gothic"/>
              </a:rPr>
              <a:t>Objective</a:t>
            </a:r>
            <a:endParaRPr lang="en-US" altLang="ja-JP" b="1" dirty="0">
              <a:latin typeface="+mn-lt"/>
              <a:cs typeface="Century Gothic"/>
            </a:endParaRPr>
          </a:p>
        </p:txBody>
      </p:sp>
      <p:sp>
        <p:nvSpPr>
          <p:cNvPr id="13" name="スライド番号プレースホルダー 12"/>
          <p:cNvSpPr>
            <a:spLocks noGrp="1"/>
          </p:cNvSpPr>
          <p:nvPr>
            <p:ph type="sldNum" sz="quarter" idx="4294967295"/>
          </p:nvPr>
        </p:nvSpPr>
        <p:spPr>
          <a:xfrm>
            <a:off x="9336360" y="6095619"/>
            <a:ext cx="1057713" cy="357717"/>
          </a:xfrm>
          <a:prstGeom prst="rect">
            <a:avLst/>
          </a:prstGeom>
        </p:spPr>
        <p:txBody>
          <a:bodyPr/>
          <a:lstStyle/>
          <a:p>
            <a:fld id="{582B152F-1ED4-C54E-80F1-2A34DAEF3621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15" name="円/楕円 14"/>
          <p:cNvSpPr/>
          <p:nvPr/>
        </p:nvSpPr>
        <p:spPr bwMode="auto">
          <a:xfrm>
            <a:off x="3337805" y="2101424"/>
            <a:ext cx="5616623" cy="565697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9162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469" y="4490163"/>
            <a:ext cx="4168393" cy="1844513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4712" y="4478474"/>
            <a:ext cx="4048374" cy="1987076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047" y="1308968"/>
            <a:ext cx="4223566" cy="2375756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1192" y="1305342"/>
            <a:ext cx="4367296" cy="237938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4294967295"/>
          </p:nvPr>
        </p:nvSpPr>
        <p:spPr>
          <a:xfrm>
            <a:off x="8400256" y="6422538"/>
            <a:ext cx="2133600" cy="273844"/>
          </a:xfrm>
          <a:prstGeom prst="rect">
            <a:avLst/>
          </a:prstGeom>
        </p:spPr>
        <p:txBody>
          <a:bodyPr/>
          <a:lstStyle/>
          <a:p>
            <a:fld id="{582B152F-1ED4-C54E-80F1-2A34DAEF3621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“The Car is Art”: Mazda</a:t>
            </a:r>
            <a:r>
              <a:rPr kumimoji="1" lang="en-US" altLang="ja-JP" baseline="0" dirty="0" smtClean="0"/>
              <a:t> is </a:t>
            </a:r>
            <a:r>
              <a:rPr lang="en-US" altLang="ja-JP" dirty="0" smtClean="0"/>
              <a:t>Dominating Car Awards 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6102304" y="3727736"/>
            <a:ext cx="327044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ja-JP" altLang="en-US" sz="1050" dirty="0"/>
              <a:t>http://super.asurada.com/cars/mazda/2015/18995/</a:t>
            </a:r>
            <a:endParaRPr lang="ja-JP" altLang="en-US" sz="1050" dirty="0"/>
          </a:p>
        </p:txBody>
      </p:sp>
      <p:sp>
        <p:nvSpPr>
          <p:cNvPr id="8" name="正方形/長方形 7"/>
          <p:cNvSpPr/>
          <p:nvPr/>
        </p:nvSpPr>
        <p:spPr>
          <a:xfrm>
            <a:off x="1693442" y="3730891"/>
            <a:ext cx="424571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ja-JP" altLang="en-US" sz="1050" dirty="0"/>
              <a:t>http://www.mazda-press.com/ie/news/all-new-mazda-mx-5-wins-both-2016-world-car-of-the-year-and-world-car-design-of-the-year/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2136627" y="6444044"/>
            <a:ext cx="31123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ja-JP" altLang="en-US" sz="900" dirty="0"/>
              <a:t>https://www.acnnewswire.com/press-release/english/26951/all-new-mazda-roadster-wins-car-of-the-year-japan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109448" y="6465550"/>
            <a:ext cx="381890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ja-JP" altLang="en-US" sz="900"/>
              <a:t>http://www.kotse.com/index.php/news/item/1123-mazda-cx5-jcoty-2012-2013</a:t>
            </a:r>
          </a:p>
        </p:txBody>
      </p:sp>
    </p:spTree>
    <p:extLst>
      <p:ext uri="{BB962C8B-B14F-4D97-AF65-F5344CB8AC3E}">
        <p14:creationId xmlns:p14="http://schemas.microsoft.com/office/powerpoint/2010/main" val="206371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1249215223"/>
              </p:ext>
            </p:extLst>
          </p:nvPr>
        </p:nvGraphicFramePr>
        <p:xfrm>
          <a:off x="2100654" y="1821543"/>
          <a:ext cx="7990695" cy="4534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6424162" y="2260293"/>
            <a:ext cx="1256014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800" dirty="0"/>
              <a:t>PROFITS</a:t>
            </a:r>
            <a:endParaRPr kumimoji="1" lang="ja-JP" altLang="en-US" sz="180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ja-JP" dirty="0" smtClean="0">
                <a:solidFill>
                  <a:srgbClr val="143AFF"/>
                </a:solidFill>
              </a:rPr>
              <a:t>Financial Performance of </a:t>
            </a:r>
            <a:r>
              <a:rPr kumimoji="1" lang="en-US" altLang="ja-JP" dirty="0" smtClean="0">
                <a:solidFill>
                  <a:srgbClr val="143AFF"/>
                </a:solidFill>
              </a:rPr>
              <a:t>MAZDA</a:t>
            </a:r>
            <a:endParaRPr kumimoji="1" lang="ja-JP" altLang="en-US" dirty="0">
              <a:solidFill>
                <a:srgbClr val="143AFF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4294967295"/>
          </p:nvPr>
        </p:nvSpPr>
        <p:spPr>
          <a:xfrm>
            <a:off x="8256240" y="6381711"/>
            <a:ext cx="2133600" cy="365125"/>
          </a:xfrm>
          <a:prstGeom prst="rect">
            <a:avLst/>
          </a:prstGeom>
        </p:spPr>
        <p:txBody>
          <a:bodyPr/>
          <a:lstStyle/>
          <a:p>
            <a:fld id="{582B152F-1ED4-C54E-80F1-2A34DAEF3621}" type="slidenum">
              <a:rPr kumimoji="1" lang="ja-JP" altLang="en-US" smtClean="0"/>
              <a:t>17</a:t>
            </a:fld>
            <a:endParaRPr kumimoji="1" lang="ja-JP" altLang="en-US" dirty="0"/>
          </a:p>
        </p:txBody>
      </p:sp>
      <p:cxnSp>
        <p:nvCxnSpPr>
          <p:cNvPr id="8" name="直線矢印コネクタ 7"/>
          <p:cNvCxnSpPr>
            <a:stCxn id="9" idx="0"/>
          </p:cNvCxnSpPr>
          <p:nvPr/>
        </p:nvCxnSpPr>
        <p:spPr>
          <a:xfrm flipH="1" flipV="1">
            <a:off x="6424163" y="5589241"/>
            <a:ext cx="18577" cy="438527"/>
          </a:xfrm>
          <a:prstGeom prst="straightConnector1">
            <a:avLst/>
          </a:prstGeom>
          <a:ln w="38100">
            <a:solidFill>
              <a:srgbClr val="143A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4808278" y="6027767"/>
            <a:ext cx="3268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i="1" dirty="0">
                <a:solidFill>
                  <a:srgbClr val="143AFF"/>
                </a:solidFill>
              </a:rPr>
              <a:t>First car based on </a:t>
            </a:r>
            <a:r>
              <a:rPr lang="en-US" altLang="ja-JP" b="1" i="1" dirty="0">
                <a:solidFill>
                  <a:srgbClr val="143AFF"/>
                </a:solidFill>
              </a:rPr>
              <a:t>“A</a:t>
            </a:r>
            <a:r>
              <a:rPr kumimoji="1" lang="en-US" altLang="ja-JP" b="1" i="1" dirty="0">
                <a:solidFill>
                  <a:srgbClr val="143AFF"/>
                </a:solidFill>
              </a:rPr>
              <a:t>rt-thinking” Introduced (CX-5)</a:t>
            </a:r>
            <a:endParaRPr kumimoji="1" lang="ja-JP" altLang="en-US" b="1" i="1" dirty="0">
              <a:solidFill>
                <a:srgbClr val="143AFF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8671542" y="1301147"/>
            <a:ext cx="1906943" cy="5710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>
                <a:solidFill>
                  <a:srgbClr val="143AFF"/>
                </a:solidFill>
              </a:rPr>
              <a:t>Operating Profit</a:t>
            </a:r>
            <a:br>
              <a:rPr lang="en-US" altLang="ja-JP" sz="1600">
                <a:solidFill>
                  <a:srgbClr val="143AFF"/>
                </a:solidFill>
              </a:rPr>
            </a:br>
            <a:r>
              <a:rPr lang="ja-JP" altLang="en-US" sz="1600" dirty="0">
                <a:solidFill>
                  <a:srgbClr val="143AFF"/>
                </a:solidFill>
              </a:rPr>
              <a:t>（</a:t>
            </a:r>
            <a:r>
              <a:rPr lang="en-US" altLang="ja-JP" sz="1600" dirty="0">
                <a:solidFill>
                  <a:srgbClr val="143AFF"/>
                </a:solidFill>
              </a:rPr>
              <a:t>100 million yen</a:t>
            </a:r>
            <a:r>
              <a:rPr lang="ja-JP" altLang="en-US" sz="1600" dirty="0">
                <a:solidFill>
                  <a:srgbClr val="143AFF"/>
                </a:solidFill>
              </a:rPr>
              <a:t>）</a:t>
            </a:r>
            <a:endParaRPr lang="ja-JP" altLang="en-US" sz="1600" dirty="0">
              <a:solidFill>
                <a:srgbClr val="143AFF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847850" y="1166515"/>
            <a:ext cx="1923114" cy="65502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>
                <a:solidFill>
                  <a:srgbClr val="FF0000"/>
                </a:solidFill>
              </a:rPr>
              <a:t>Sales</a:t>
            </a:r>
            <a:br>
              <a:rPr lang="en-US" altLang="ja-JP" sz="1600">
                <a:solidFill>
                  <a:srgbClr val="FF0000"/>
                </a:solidFill>
              </a:rPr>
            </a:br>
            <a:r>
              <a:rPr lang="en-US" altLang="ja-JP" sz="1600">
                <a:solidFill>
                  <a:srgbClr val="FF0000"/>
                </a:solidFill>
              </a:rPr>
              <a:t> </a:t>
            </a:r>
            <a:r>
              <a:rPr lang="en-US" altLang="ja-JP" sz="1600" dirty="0">
                <a:solidFill>
                  <a:srgbClr val="FF0000"/>
                </a:solidFill>
              </a:rPr>
              <a:t>(100 million yen)</a:t>
            </a:r>
            <a:endParaRPr lang="ja-JP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31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47850" y="333376"/>
            <a:ext cx="8352606" cy="574675"/>
          </a:xfrm>
        </p:spPr>
        <p:txBody>
          <a:bodyPr/>
          <a:lstStyle/>
          <a:p>
            <a:r>
              <a:rPr kumimoji="1" lang="en-US" altLang="ja-JP" dirty="0" smtClean="0">
                <a:solidFill>
                  <a:srgbClr val="0816FF"/>
                </a:solidFill>
              </a:rPr>
              <a:t>Art-thinking Approach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955234" y="871410"/>
            <a:ext cx="8260750" cy="972443"/>
          </a:xfrm>
        </p:spPr>
        <p:txBody>
          <a:bodyPr/>
          <a:lstStyle/>
          <a:p>
            <a:pPr>
              <a:buFont typeface="Wingdings" charset="2"/>
              <a:buChar char="l"/>
            </a:pPr>
            <a:r>
              <a:rPr lang="en-US" altLang="ja-JP" sz="2000" dirty="0">
                <a:latin typeface="+mn-ea"/>
              </a:rPr>
              <a:t>Express philosophy and emotion rather than customer needs: </a:t>
            </a:r>
            <a:r>
              <a:rPr lang="en-US" altLang="ja-JP" sz="2000" dirty="0">
                <a:solidFill>
                  <a:srgbClr val="FF0000"/>
                </a:solidFill>
                <a:latin typeface="+mn-ea"/>
              </a:rPr>
              <a:t>“KODO”</a:t>
            </a:r>
            <a:endParaRPr lang="en-US" altLang="ja-JP" sz="2000" dirty="0">
              <a:solidFill>
                <a:srgbClr val="FF0000"/>
              </a:solidFill>
              <a:latin typeface="+mn-ea"/>
            </a:endParaRPr>
          </a:p>
          <a:p>
            <a:pPr>
              <a:buFont typeface="Wingdings" charset="2"/>
              <a:buChar char="l"/>
            </a:pPr>
            <a:r>
              <a:rPr lang="en-US" altLang="ja-JP" sz="2000" dirty="0">
                <a:latin typeface="+mn-ea"/>
              </a:rPr>
              <a:t>Go beyond perfection</a:t>
            </a:r>
            <a:r>
              <a:rPr lang="ja-JP" altLang="en-US" sz="2000" dirty="0">
                <a:latin typeface="+mn-ea"/>
              </a:rPr>
              <a:t>：</a:t>
            </a:r>
            <a:r>
              <a:rPr lang="en-US" altLang="ja-JP" sz="2000" dirty="0">
                <a:solidFill>
                  <a:srgbClr val="FF0000"/>
                </a:solidFill>
                <a:latin typeface="+mn-ea"/>
              </a:rPr>
              <a:t>No </a:t>
            </a:r>
            <a:r>
              <a:rPr lang="en-US" altLang="ja-JP" sz="2000" dirty="0">
                <a:solidFill>
                  <a:srgbClr val="FF0000"/>
                </a:solidFill>
                <a:latin typeface="+mn-ea"/>
              </a:rPr>
              <a:t>Compromise</a:t>
            </a:r>
            <a:endParaRPr lang="en-US" altLang="ja-JP" sz="2000" dirty="0">
              <a:latin typeface="+mn-ea"/>
            </a:endParaRPr>
          </a:p>
          <a:p>
            <a:pPr>
              <a:buFont typeface="Wingdings" charset="2"/>
              <a:buChar char="l"/>
            </a:pPr>
            <a:endParaRPr lang="en-US" altLang="ja-JP" sz="20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F690BE4-8F4E-4648-A3A4-231BA5EDFE57}" type="slidenum">
              <a:rPr lang="en-US" altLang="ja-JP" smtClean="0"/>
              <a:pPr>
                <a:defRPr/>
              </a:pPr>
              <a:t>18</a:t>
            </a:fld>
            <a:endParaRPr lang="en-US" altLang="ja-JP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896734"/>
            <a:ext cx="3168030" cy="2292654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9754" y="4512174"/>
            <a:ext cx="3124118" cy="2082745"/>
          </a:xfrm>
          <a:prstGeom prst="rect">
            <a:avLst/>
          </a:prstGeom>
        </p:spPr>
      </p:pic>
      <p:sp>
        <p:nvSpPr>
          <p:cNvPr id="22" name="正方形/長方形 21"/>
          <p:cNvSpPr/>
          <p:nvPr/>
        </p:nvSpPr>
        <p:spPr>
          <a:xfrm>
            <a:off x="1527200" y="1617403"/>
            <a:ext cx="27363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i="1" dirty="0" err="1">
                <a:solidFill>
                  <a:srgbClr val="00005C"/>
                </a:solidFill>
                <a:latin typeface="+mn-lt"/>
              </a:rPr>
              <a:t>Ikuo</a:t>
            </a:r>
            <a:r>
              <a:rPr lang="en-US" altLang="ja-JP" sz="1200" b="1" i="1" dirty="0">
                <a:solidFill>
                  <a:srgbClr val="00005C"/>
                </a:solidFill>
                <a:latin typeface="+mn-lt"/>
              </a:rPr>
              <a:t> Maeda, General Manager</a:t>
            </a:r>
            <a:endParaRPr lang="ja-JP" altLang="en-US" sz="1200" b="1" i="1" dirty="0">
              <a:solidFill>
                <a:srgbClr val="00005C"/>
              </a:solidFill>
              <a:latin typeface="+mn-lt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5051840" y="5119685"/>
            <a:ext cx="22813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Mass Craftsmanship</a:t>
            </a:r>
            <a:endParaRPr lang="en-US" altLang="ja-JP" dirty="0"/>
          </a:p>
        </p:txBody>
      </p:sp>
      <p:sp>
        <p:nvSpPr>
          <p:cNvPr id="5" name="正方形/長方形 4"/>
          <p:cNvSpPr/>
          <p:nvPr/>
        </p:nvSpPr>
        <p:spPr>
          <a:xfrm>
            <a:off x="1524001" y="6594919"/>
            <a:ext cx="311721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000" dirty="0"/>
              <a:t>http://blog.mazda.com/archive/20140820_01.html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5136376" y="5459850"/>
            <a:ext cx="517049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Wingdings" charset="2"/>
              <a:buChar char="l"/>
            </a:pPr>
            <a:r>
              <a:rPr lang="en-US" altLang="ja-JP" dirty="0"/>
              <a:t>“Soul of Motion” design embodies the dynamic beauty of wild life.</a:t>
            </a:r>
          </a:p>
          <a:p>
            <a:pPr marL="342900" indent="-342900" algn="l">
              <a:buFont typeface="Wingdings" charset="2"/>
              <a:buChar char="l"/>
            </a:pPr>
            <a:r>
              <a:rPr lang="en-US" altLang="ja-JP" dirty="0"/>
              <a:t>Artistic </a:t>
            </a:r>
            <a:r>
              <a:rPr lang="en-US" altLang="ja-JP" dirty="0"/>
              <a:t>clay </a:t>
            </a:r>
            <a:r>
              <a:rPr lang="en-US" altLang="ja-JP" dirty="0"/>
              <a:t>modelers </a:t>
            </a:r>
            <a:r>
              <a:rPr lang="en-US" altLang="ja-JP" dirty="0"/>
              <a:t>imbue a car with </a:t>
            </a:r>
            <a:r>
              <a:rPr lang="en-US" altLang="ja-JP" dirty="0"/>
              <a:t>Soul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145865" y="4180486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900"/>
              <a:t>http://www.mazda.co.jp/beadriver/design/interview/teidan_meisyo_01/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530" y="1883509"/>
            <a:ext cx="4935934" cy="1588610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530" y="3506644"/>
            <a:ext cx="4935934" cy="1060995"/>
          </a:xfrm>
          <a:prstGeom prst="rect">
            <a:avLst/>
          </a:prstGeom>
        </p:spPr>
      </p:pic>
      <p:sp>
        <p:nvSpPr>
          <p:cNvPr id="13" name="正方形/長方形 12"/>
          <p:cNvSpPr/>
          <p:nvPr/>
        </p:nvSpPr>
        <p:spPr>
          <a:xfrm>
            <a:off x="5305656" y="4586068"/>
            <a:ext cx="25740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ja-JP" altLang="en-US" sz="900"/>
              <a:t>http://www.mazda.com/ja/innovation/design/</a:t>
            </a: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0224" y="4567638"/>
            <a:ext cx="1452240" cy="87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86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3324" y="1844826"/>
            <a:ext cx="4092677" cy="289279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7042" y="1844824"/>
            <a:ext cx="4065422" cy="2873528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1701415" y="1196752"/>
            <a:ext cx="8638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i="1" dirty="0">
                <a:ea typeface="Century Gothic" charset="0"/>
                <a:cs typeface="Century Gothic" charset="0"/>
              </a:rPr>
              <a:t>Joint study regarding expression of “KODO” with Japanese traditional artists</a:t>
            </a:r>
            <a:endParaRPr kumimoji="1" lang="ja-JP" altLang="en-US" i="1" dirty="0">
              <a:ea typeface="Century Gothic" charset="0"/>
              <a:cs typeface="Century Gothic" charset="0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4294967295"/>
          </p:nvPr>
        </p:nvSpPr>
        <p:spPr>
          <a:xfrm>
            <a:off x="9552385" y="6312758"/>
            <a:ext cx="934843" cy="361296"/>
          </a:xfrm>
          <a:prstGeom prst="rect">
            <a:avLst/>
          </a:prstGeom>
        </p:spPr>
        <p:txBody>
          <a:bodyPr/>
          <a:lstStyle/>
          <a:p>
            <a:fld id="{582B152F-1ED4-C54E-80F1-2A34DAEF3621}" type="slidenum">
              <a:rPr kumimoji="1" lang="ja-JP" altLang="en-US">
                <a:ea typeface="Arial" charset="0"/>
                <a:cs typeface="Arial" charset="0"/>
              </a:rPr>
              <a:t>19</a:t>
            </a:fld>
            <a:endParaRPr kumimoji="1" lang="ja-JP" altLang="en-US" dirty="0">
              <a:ea typeface="Arial" charset="0"/>
              <a:cs typeface="Arial" charset="0"/>
            </a:endParaRPr>
          </a:p>
        </p:txBody>
      </p:sp>
      <p:sp>
        <p:nvSpPr>
          <p:cNvPr id="8" name="タイトル 7"/>
          <p:cNvSpPr>
            <a:spLocks noGrp="1"/>
          </p:cNvSpPr>
          <p:nvPr>
            <p:ph type="title" idx="4294967295"/>
          </p:nvPr>
        </p:nvSpPr>
        <p:spPr>
          <a:xfrm>
            <a:off x="1847850" y="333376"/>
            <a:ext cx="8820150" cy="574675"/>
          </a:xfrm>
        </p:spPr>
        <p:txBody>
          <a:bodyPr/>
          <a:lstStyle/>
          <a:p>
            <a:pPr rtl="0" eaLnBrk="0" fontAlgn="base" hangingPunct="0"/>
            <a:r>
              <a:rPr lang="en-US" altLang="ja-JP" kern="1200" dirty="0">
                <a:solidFill>
                  <a:srgbClr val="1511FF"/>
                </a:solidFill>
                <a:latin typeface="+mn-lt"/>
                <a:ea typeface="Osaka" charset="-128"/>
                <a:cs typeface="Century Gothic" charset="0"/>
              </a:rPr>
              <a:t>A</a:t>
            </a:r>
            <a:r>
              <a:rPr lang="en-US" altLang="ja-JP" kern="1200" dirty="0" smtClean="0">
                <a:solidFill>
                  <a:srgbClr val="1511FF"/>
                </a:solidFill>
                <a:effectLst/>
                <a:latin typeface="+mn-lt"/>
                <a:ea typeface="Osaka" charset="-128"/>
                <a:cs typeface="Century Gothic" charset="0"/>
              </a:rPr>
              <a:t>esthetics</a:t>
            </a:r>
            <a:r>
              <a:rPr lang="en-US" altLang="ja-JP" kern="1200" dirty="0" smtClean="0">
                <a:solidFill>
                  <a:srgbClr val="1511FF"/>
                </a:solidFill>
                <a:effectLst/>
                <a:latin typeface="+mn-lt"/>
                <a:ea typeface="Times New Roman" charset="0"/>
                <a:cs typeface="Century Gothic" charset="0"/>
              </a:rPr>
              <a:t> </a:t>
            </a:r>
            <a:r>
              <a:rPr lang="en-US" altLang="ja-JP" kern="1200" dirty="0" smtClean="0">
                <a:solidFill>
                  <a:srgbClr val="1511FF"/>
                </a:solidFill>
                <a:effectLst/>
                <a:latin typeface="+mn-lt"/>
                <a:ea typeface="Osaka" charset="-128"/>
                <a:cs typeface="Century Gothic" charset="0"/>
              </a:rPr>
              <a:t>Inspired</a:t>
            </a:r>
            <a:r>
              <a:rPr lang="en-US" altLang="ja-JP" kern="1200" dirty="0" smtClean="0">
                <a:solidFill>
                  <a:srgbClr val="1511FF"/>
                </a:solidFill>
                <a:effectLst/>
                <a:latin typeface="+mn-lt"/>
                <a:ea typeface="Times New Roman" charset="0"/>
                <a:cs typeface="Century Gothic" charset="0"/>
              </a:rPr>
              <a:t> </a:t>
            </a:r>
            <a:r>
              <a:rPr lang="en-US" altLang="ja-JP" kern="1200" dirty="0" smtClean="0">
                <a:solidFill>
                  <a:srgbClr val="1511FF"/>
                </a:solidFill>
                <a:effectLst/>
                <a:latin typeface="+mn-lt"/>
                <a:ea typeface="Osaka" charset="-128"/>
                <a:cs typeface="Century Gothic" charset="0"/>
              </a:rPr>
              <a:t>by</a:t>
            </a:r>
            <a:r>
              <a:rPr lang="en-US" altLang="ja-JP" kern="1200" dirty="0" smtClean="0">
                <a:solidFill>
                  <a:srgbClr val="1511FF"/>
                </a:solidFill>
                <a:effectLst/>
                <a:latin typeface="+mn-lt"/>
                <a:ea typeface="Times New Roman" charset="0"/>
                <a:cs typeface="Century Gothic" charset="0"/>
              </a:rPr>
              <a:t> </a:t>
            </a:r>
            <a:r>
              <a:rPr lang="en-US" altLang="ja-JP" kern="1200" dirty="0" smtClean="0">
                <a:solidFill>
                  <a:srgbClr val="1511FF"/>
                </a:solidFill>
                <a:effectLst/>
                <a:latin typeface="+mn-lt"/>
                <a:ea typeface="Osaka" charset="-128"/>
                <a:cs typeface="Century Gothic" charset="0"/>
              </a:rPr>
              <a:t>Japanese Traditional Arts and Crafts</a:t>
            </a:r>
            <a:endParaRPr lang="en-US" altLang="ja-JP" dirty="0" smtClean="0">
              <a:effectLst/>
              <a:latin typeface="+mn-lt"/>
            </a:endParaRPr>
          </a:p>
          <a:p>
            <a:endParaRPr kumimoji="1" lang="ja-JP" altLang="en-US" dirty="0">
              <a:latin typeface="+mn-lt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007692" y="5974204"/>
            <a:ext cx="4680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1600" i="1"/>
              <a:t>Source: Provided </a:t>
            </a:r>
            <a:r>
              <a:rPr kumimoji="1" lang="en-US" altLang="ja-JP" sz="1600" i="1" dirty="0"/>
              <a:t>by Mazda Corporation</a:t>
            </a:r>
            <a:endParaRPr kumimoji="1" lang="ja-JP" altLang="en-US" sz="1600" i="1" dirty="0"/>
          </a:p>
        </p:txBody>
      </p:sp>
      <p:sp>
        <p:nvSpPr>
          <p:cNvPr id="11" name="正方形/長方形 10"/>
          <p:cNvSpPr/>
          <p:nvPr/>
        </p:nvSpPr>
        <p:spPr>
          <a:xfrm>
            <a:off x="1991545" y="4725145"/>
            <a:ext cx="3055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ja-JP" sz="1800" dirty="0" err="1">
                <a:solidFill>
                  <a:srgbClr val="262626"/>
                </a:solidFill>
                <a:latin typeface="+mn-lt"/>
              </a:rPr>
              <a:t>Motoyuki</a:t>
            </a:r>
            <a:r>
              <a:rPr lang="en-US" altLang="ja-JP" sz="1800" dirty="0">
                <a:solidFill>
                  <a:srgbClr val="262626"/>
                </a:solidFill>
                <a:latin typeface="+mn-lt"/>
              </a:rPr>
              <a:t> </a:t>
            </a:r>
            <a:r>
              <a:rPr lang="en-US" altLang="ja-JP" sz="1800" dirty="0" err="1">
                <a:solidFill>
                  <a:srgbClr val="262626"/>
                </a:solidFill>
                <a:latin typeface="+mn-lt"/>
              </a:rPr>
              <a:t>Tamagawa</a:t>
            </a:r>
            <a:r>
              <a:rPr lang="en-US" altLang="ja-JP" sz="1800" dirty="0">
                <a:solidFill>
                  <a:srgbClr val="262626"/>
                </a:solidFill>
                <a:latin typeface="+mn-lt"/>
              </a:rPr>
              <a:t/>
            </a:r>
            <a:br>
              <a:rPr lang="en-US" altLang="ja-JP" sz="1800" dirty="0">
                <a:solidFill>
                  <a:srgbClr val="262626"/>
                </a:solidFill>
                <a:latin typeface="+mn-lt"/>
              </a:rPr>
            </a:br>
            <a:r>
              <a:rPr lang="en-US" altLang="ja-JP" sz="1800" dirty="0" err="1">
                <a:solidFill>
                  <a:srgbClr val="262626"/>
                </a:solidFill>
                <a:latin typeface="+mn-lt"/>
              </a:rPr>
              <a:t>Gyokusendo’s</a:t>
            </a:r>
            <a:r>
              <a:rPr lang="en-US" altLang="ja-JP" sz="1800" dirty="0">
                <a:solidFill>
                  <a:srgbClr val="262626"/>
                </a:solidFill>
                <a:latin typeface="+mn-lt"/>
              </a:rPr>
              <a:t> copperware</a:t>
            </a:r>
            <a:endParaRPr lang="ja-JP" altLang="en-US" sz="1800" dirty="0">
              <a:latin typeface="+mn-lt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6236890" y="4725524"/>
            <a:ext cx="2235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ja-JP" sz="1800" dirty="0">
                <a:solidFill>
                  <a:srgbClr val="262626"/>
                </a:solidFill>
                <a:latin typeface="+mn-lt"/>
              </a:rPr>
              <a:t>Kinjo </a:t>
            </a:r>
            <a:r>
              <a:rPr lang="en-US" altLang="ja-JP" sz="1800" dirty="0" err="1">
                <a:solidFill>
                  <a:srgbClr val="262626"/>
                </a:solidFill>
                <a:latin typeface="+mn-lt"/>
              </a:rPr>
              <a:t>Ikkokusai</a:t>
            </a:r>
            <a:r>
              <a:rPr lang="en-US" altLang="ja-JP" sz="1800" dirty="0">
                <a:solidFill>
                  <a:srgbClr val="262626"/>
                </a:solidFill>
                <a:latin typeface="+mn-lt"/>
              </a:rPr>
              <a:t> </a:t>
            </a:r>
            <a:r>
              <a:rPr lang="en-US" altLang="ja-JP" sz="1800" dirty="0">
                <a:solidFill>
                  <a:srgbClr val="262626"/>
                </a:solidFill>
                <a:latin typeface="+mn-lt"/>
              </a:rPr>
              <a:t>III</a:t>
            </a:r>
            <a:br>
              <a:rPr lang="en-US" altLang="ja-JP" sz="1800" dirty="0">
                <a:solidFill>
                  <a:srgbClr val="262626"/>
                </a:solidFill>
                <a:latin typeface="+mn-lt"/>
              </a:rPr>
            </a:br>
            <a:r>
              <a:rPr lang="en-US" altLang="ja-JP" sz="1800" dirty="0">
                <a:solidFill>
                  <a:srgbClr val="262626"/>
                </a:solidFill>
                <a:latin typeface="+mn-lt"/>
              </a:rPr>
              <a:t>Raised lacquer design</a:t>
            </a:r>
            <a:endParaRPr lang="ja-JP" alt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29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26161" y="266532"/>
            <a:ext cx="7777163" cy="574675"/>
          </a:xfrm>
        </p:spPr>
        <p:txBody>
          <a:bodyPr/>
          <a:lstStyle/>
          <a:p>
            <a:r>
              <a:rPr kumimoji="1" lang="en-US" altLang="ja-JP" dirty="0" smtClean="0"/>
              <a:t>Solution Value: B2B Firm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938577" y="6356350"/>
            <a:ext cx="478598" cy="457200"/>
          </a:xfrm>
        </p:spPr>
        <p:txBody>
          <a:bodyPr/>
          <a:lstStyle/>
          <a:p>
            <a:pPr>
              <a:defRPr/>
            </a:pPr>
            <a:fld id="{3E8DEEB9-AA3F-4840-9176-00BB5DF13256}" type="slidenum">
              <a:rPr lang="en-US" altLang="ja-JP" smtClean="0"/>
              <a:pPr>
                <a:defRPr/>
              </a:pPr>
              <a:t>20</a:t>
            </a:fld>
            <a:endParaRPr lang="en-US" altLang="ja-JP" dirty="0"/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4242759" y="3837843"/>
            <a:ext cx="1107345" cy="402291"/>
          </a:xfrm>
          <a:prstGeom prst="rect">
            <a:avLst/>
          </a:prstGeom>
          <a:solidFill>
            <a:srgbClr val="FFD6D9"/>
          </a:solidFill>
          <a:ln w="28575" algn="ctr">
            <a:solidFill>
              <a:srgbClr val="EC7C82"/>
            </a:solidFill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/>
            <a:endParaRPr lang="ja-JP" altLang="en-US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880036" y="4247715"/>
            <a:ext cx="967260" cy="402291"/>
          </a:xfrm>
          <a:prstGeom prst="rect">
            <a:avLst/>
          </a:prstGeom>
          <a:solidFill>
            <a:srgbClr val="DDECFF"/>
          </a:solidFill>
          <a:ln w="28575" algn="ctr">
            <a:solidFill>
              <a:srgbClr val="7F80E3"/>
            </a:solidFill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/>
            <a:endParaRPr lang="ja-JP" altLang="en-US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864346" y="4690995"/>
            <a:ext cx="936625" cy="4022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dirty="0"/>
              <a:t>Cost</a:t>
            </a:r>
            <a:endParaRPr lang="en-US" altLang="ja-JP" dirty="0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060231" y="4679507"/>
            <a:ext cx="1433889" cy="7100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dirty="0"/>
              <a:t>Selling price</a:t>
            </a:r>
            <a:endParaRPr lang="en-US" altLang="ja-JP" dirty="0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>
            <a:off x="4046732" y="3383324"/>
            <a:ext cx="4317" cy="823402"/>
          </a:xfrm>
          <a:prstGeom prst="line">
            <a:avLst/>
          </a:prstGeom>
          <a:noFill/>
          <a:ln w="28575">
            <a:solidFill>
              <a:srgbClr val="1511FF"/>
            </a:solidFill>
            <a:round/>
            <a:headEnd type="triangle" w="lg" len="lg"/>
            <a:tailEnd type="triangle" w="lg" len="lg"/>
          </a:ln>
        </p:spPr>
        <p:txBody>
          <a:bodyPr wrap="square"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2970804" y="3609404"/>
            <a:ext cx="784487" cy="4022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US" altLang="ja-JP" dirty="0"/>
              <a:t>Profit</a:t>
            </a:r>
            <a:endParaRPr lang="ja-JP" altLang="en-US" dirty="0"/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 flipV="1">
            <a:off x="2639616" y="3383325"/>
            <a:ext cx="5256582" cy="15146"/>
          </a:xfrm>
          <a:prstGeom prst="line">
            <a:avLst/>
          </a:prstGeom>
          <a:noFill/>
          <a:ln w="9525">
            <a:solidFill>
              <a:srgbClr val="1511FF"/>
            </a:solidFill>
            <a:round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auto">
          <a:xfrm flipV="1">
            <a:off x="2639616" y="4206725"/>
            <a:ext cx="2860772" cy="0"/>
          </a:xfrm>
          <a:prstGeom prst="line">
            <a:avLst/>
          </a:prstGeom>
          <a:noFill/>
          <a:ln w="9525">
            <a:solidFill>
              <a:srgbClr val="1511FF"/>
            </a:solidFill>
            <a:prstDash val="sysDash"/>
            <a:round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082529" y="5415608"/>
            <a:ext cx="2149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Supplier</a:t>
            </a:r>
            <a:r>
              <a:rPr kumimoji="1" lang="ja-JP" altLang="en-US" sz="2400" b="1" dirty="0"/>
              <a:t> </a:t>
            </a:r>
            <a:r>
              <a:rPr kumimoji="1" lang="en-US" altLang="ja-JP" sz="2400" b="1" dirty="0"/>
              <a:t>Firm</a:t>
            </a:r>
            <a:endParaRPr kumimoji="1" lang="ja-JP" altLang="en-US" sz="2400" b="1" dirty="0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6422545" y="3836040"/>
            <a:ext cx="1148767" cy="402291"/>
          </a:xfrm>
          <a:prstGeom prst="rect">
            <a:avLst/>
          </a:prstGeom>
          <a:solidFill>
            <a:srgbClr val="DDECFF"/>
          </a:solidFill>
          <a:ln w="28575" algn="ctr">
            <a:solidFill>
              <a:srgbClr val="7F80E3"/>
            </a:solidFill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/>
            <a:endParaRPr lang="ja-JP" altLang="en-US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6129726" y="4681619"/>
            <a:ext cx="1766472" cy="7100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dirty="0"/>
              <a:t>Purchase Price (Cost) </a:t>
            </a:r>
            <a:endParaRPr lang="en-US" altLang="ja-JP" dirty="0"/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7906402" y="2864406"/>
            <a:ext cx="1148767" cy="402291"/>
          </a:xfrm>
          <a:prstGeom prst="rect">
            <a:avLst/>
          </a:prstGeom>
          <a:solidFill>
            <a:srgbClr val="FFD6D9"/>
          </a:solidFill>
          <a:ln w="28575" algn="ctr">
            <a:solidFill>
              <a:srgbClr val="EC7C82"/>
            </a:solidFill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/>
            <a:endParaRPr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016770" y="5415608"/>
            <a:ext cx="3391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Customer Firm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7841524" y="4695425"/>
            <a:ext cx="1278813" cy="7100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US" altLang="ja-JP" dirty="0"/>
              <a:t>Additional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/>
              <a:t>Profit</a:t>
            </a:r>
            <a:endParaRPr lang="ja-JP" altLang="en-US" dirty="0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5350104" y="1746339"/>
            <a:ext cx="2463897" cy="10178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l"/>
            <a:r>
              <a:rPr lang="en-US" altLang="ja-JP" b="1" dirty="0">
                <a:solidFill>
                  <a:srgbClr val="FF0000"/>
                </a:solidFill>
              </a:rPr>
              <a:t>Customer profit UP</a:t>
            </a:r>
            <a:r>
              <a:rPr lang="en-US" altLang="ja-JP" dirty="0">
                <a:solidFill>
                  <a:srgbClr val="FF0000"/>
                </a:solidFill>
              </a:rPr>
              <a:t/>
            </a:r>
            <a:br>
              <a:rPr lang="en-US" altLang="ja-JP" dirty="0">
                <a:solidFill>
                  <a:srgbClr val="FF0000"/>
                </a:solidFill>
              </a:rPr>
            </a:br>
            <a:r>
              <a:rPr lang="en-US" altLang="ja-JP" dirty="0">
                <a:solidFill>
                  <a:srgbClr val="FF0000"/>
                </a:solidFill>
              </a:rPr>
              <a:t>      Cost down</a:t>
            </a:r>
            <a:br>
              <a:rPr lang="en-US" altLang="ja-JP" dirty="0">
                <a:solidFill>
                  <a:srgbClr val="FF0000"/>
                </a:solidFill>
              </a:rPr>
            </a:br>
            <a:r>
              <a:rPr lang="en-US" altLang="ja-JP" dirty="0">
                <a:solidFill>
                  <a:srgbClr val="FF0000"/>
                </a:solidFill>
              </a:rPr>
              <a:t>      Sales up</a:t>
            </a:r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1" name="Line 16"/>
          <p:cNvSpPr>
            <a:spLocks noChangeShapeType="1"/>
          </p:cNvSpPr>
          <p:nvPr/>
        </p:nvSpPr>
        <p:spPr bwMode="auto">
          <a:xfrm flipV="1">
            <a:off x="2639616" y="4671898"/>
            <a:ext cx="5256582" cy="15146"/>
          </a:xfrm>
          <a:prstGeom prst="line">
            <a:avLst/>
          </a:prstGeom>
          <a:noFill/>
          <a:ln w="9525">
            <a:solidFill>
              <a:srgbClr val="1511FF"/>
            </a:solidFill>
            <a:round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22" name="Line 16"/>
          <p:cNvSpPr>
            <a:spLocks noChangeShapeType="1"/>
          </p:cNvSpPr>
          <p:nvPr/>
        </p:nvSpPr>
        <p:spPr bwMode="auto">
          <a:xfrm flipV="1">
            <a:off x="2639616" y="1450876"/>
            <a:ext cx="5408982" cy="0"/>
          </a:xfrm>
          <a:prstGeom prst="line">
            <a:avLst/>
          </a:prstGeom>
          <a:noFill/>
          <a:ln w="9525">
            <a:solidFill>
              <a:srgbClr val="1511FF"/>
            </a:solidFill>
            <a:round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endParaRPr lang="ja-JP" altLang="en-US"/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0696" y="6020012"/>
            <a:ext cx="875564" cy="656673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7456" y="5877948"/>
            <a:ext cx="1230792" cy="861554"/>
          </a:xfrm>
          <a:prstGeom prst="rect">
            <a:avLst/>
          </a:prstGeom>
        </p:spPr>
      </p:pic>
      <p:sp>
        <p:nvSpPr>
          <p:cNvPr id="25" name="Line 13"/>
          <p:cNvSpPr>
            <a:spLocks noChangeShapeType="1"/>
          </p:cNvSpPr>
          <p:nvPr/>
        </p:nvSpPr>
        <p:spPr bwMode="auto">
          <a:xfrm>
            <a:off x="7721599" y="1474800"/>
            <a:ext cx="1" cy="1947594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lg" len="lg"/>
            <a:tailEnd type="triangle" w="lg" len="lg"/>
          </a:ln>
        </p:spPr>
        <p:txBody>
          <a:bodyPr wrap="square" lIns="90000" tIns="46800" rIns="90000" bIns="4680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8374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4246609"/>
              </p:ext>
            </p:extLst>
          </p:nvPr>
        </p:nvGraphicFramePr>
        <p:xfrm>
          <a:off x="1655601" y="1258420"/>
          <a:ext cx="8953500" cy="5247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3842" name="Rectangle 3"/>
          <p:cNvSpPr>
            <a:spLocks noGrp="1" noChangeArrowheads="1"/>
          </p:cNvSpPr>
          <p:nvPr>
            <p:ph type="title"/>
          </p:nvPr>
        </p:nvSpPr>
        <p:spPr>
          <a:xfrm>
            <a:off x="1847529" y="333376"/>
            <a:ext cx="8569647" cy="574675"/>
          </a:xfrm>
        </p:spPr>
        <p:txBody>
          <a:bodyPr/>
          <a:lstStyle/>
          <a:p>
            <a:pPr eaLnBrk="1" hangingPunct="1"/>
            <a:r>
              <a:rPr lang="en-US" altLang="ja-JP" dirty="0"/>
              <a:t>Highest</a:t>
            </a:r>
            <a:r>
              <a:rPr lang="ja-JP" altLang="en-US" dirty="0"/>
              <a:t> </a:t>
            </a:r>
            <a:r>
              <a:rPr lang="en-US" altLang="ja-JP" dirty="0"/>
              <a:t>Performer in </a:t>
            </a:r>
            <a:r>
              <a:rPr lang="en-US" altLang="ja-JP" dirty="0" smtClean="0"/>
              <a:t>Japan: Keyence</a:t>
            </a:r>
            <a:endParaRPr lang="ja-JP" altLang="en-US" dirty="0" smtClean="0"/>
          </a:p>
        </p:txBody>
      </p:sp>
      <p:sp>
        <p:nvSpPr>
          <p:cNvPr id="163843" name="Rectangle 5"/>
          <p:cNvSpPr>
            <a:spLocks noChangeArrowheads="1"/>
          </p:cNvSpPr>
          <p:nvPr/>
        </p:nvSpPr>
        <p:spPr bwMode="auto">
          <a:xfrm>
            <a:off x="5951984" y="706905"/>
            <a:ext cx="3689078" cy="4022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ja-JP" dirty="0">
                <a:latin typeface="Arial" charset="0"/>
              </a:rPr>
              <a:t>Best solution provider in Japan</a:t>
            </a:r>
            <a:endParaRPr lang="ja-JP" altLang="en-US" dirty="0">
              <a:latin typeface="Arial" charset="0"/>
            </a:endParaRPr>
          </a:p>
        </p:txBody>
      </p:sp>
      <p:sp>
        <p:nvSpPr>
          <p:cNvPr id="9" name="スライド番号プレースホルダー 4"/>
          <p:cNvSpPr>
            <a:spLocks noGrp="1"/>
          </p:cNvSpPr>
          <p:nvPr>
            <p:ph type="sldNum" sz="quarter" idx="11"/>
          </p:nvPr>
        </p:nvSpPr>
        <p:spPr>
          <a:xfrm>
            <a:off x="8512175" y="6356350"/>
            <a:ext cx="1905000" cy="457200"/>
          </a:xfrm>
        </p:spPr>
        <p:txBody>
          <a:bodyPr/>
          <a:lstStyle/>
          <a:p>
            <a:pPr>
              <a:defRPr/>
            </a:pPr>
            <a:fld id="{2971456F-637D-1641-A17C-96ADF3F20D26}" type="slidenum">
              <a:rPr lang="en-US" altLang="ja-JP" smtClean="0"/>
              <a:pPr>
                <a:defRPr/>
              </a:pPr>
              <a:t>21</a:t>
            </a:fld>
            <a:endParaRPr lang="en-US" altLang="ja-JP" dirty="0"/>
          </a:p>
        </p:txBody>
      </p:sp>
      <p:cxnSp>
        <p:nvCxnSpPr>
          <p:cNvPr id="3" name="直線コネクタ 2"/>
          <p:cNvCxnSpPr/>
          <p:nvPr/>
        </p:nvCxnSpPr>
        <p:spPr bwMode="auto">
          <a:xfrm>
            <a:off x="2351584" y="3933056"/>
            <a:ext cx="705678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1511FF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9989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smtClean="0"/>
              <a:t>Page</a:t>
            </a:r>
            <a:r>
              <a:rPr lang="en-US" altLang="ja-JP" b="0" smtClean="0"/>
              <a:t> </a:t>
            </a:r>
            <a:fld id="{3E8DEEB9-AA3F-4840-9176-00BB5DF13256}" type="slidenum">
              <a:rPr lang="en-US" altLang="ja-JP" smtClean="0"/>
              <a:pPr>
                <a:defRPr/>
              </a:pPr>
              <a:t>22</a:t>
            </a:fld>
            <a:endParaRPr lang="en-US" altLang="ja-JP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784" y="0"/>
            <a:ext cx="9020432" cy="6858000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1524125" y="0"/>
            <a:ext cx="16882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50" dirty="0"/>
              <a:t>http://www.keyence.com.sg</a:t>
            </a:r>
          </a:p>
        </p:txBody>
      </p:sp>
    </p:spTree>
    <p:extLst>
      <p:ext uri="{BB962C8B-B14F-4D97-AF65-F5344CB8AC3E}">
        <p14:creationId xmlns:p14="http://schemas.microsoft.com/office/powerpoint/2010/main" val="266483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76580" y="306315"/>
            <a:ext cx="8712968" cy="574675"/>
          </a:xfrm>
        </p:spPr>
        <p:txBody>
          <a:bodyPr/>
          <a:lstStyle/>
          <a:p>
            <a:r>
              <a:rPr lang="en-US" altLang="ja-JP" dirty="0" smtClean="0"/>
              <a:t>Usability: Microscope / Dimension Measurement System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431904-1F7F-4AAA-BA71-C93A8877DC7D}" type="slidenum">
              <a:rPr lang="en-US" altLang="ja-JP" smtClean="0"/>
              <a:pPr>
                <a:defRPr/>
              </a:pPr>
              <a:t>23</a:t>
            </a:fld>
            <a:endParaRPr lang="en-US" altLang="ja-JP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385602" y="2560912"/>
            <a:ext cx="4031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400" dirty="0"/>
              <a:t>3-minutes for a new employee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52" y="1049204"/>
            <a:ext cx="4069512" cy="5307147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1919537" y="6375698"/>
            <a:ext cx="16882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50" dirty="0"/>
              <a:t>http://www.keyence.com.sg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6385602" y="1343393"/>
            <a:ext cx="40973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1" lang="en-US" altLang="ja-JP" sz="2400" dirty="0"/>
              <a:t>1-hour </a:t>
            </a:r>
            <a:r>
              <a:rPr kumimoji="1" lang="en-US" altLang="ja-JP" sz="2400" dirty="0"/>
              <a:t>for 5-year veteran </a:t>
            </a:r>
            <a:endParaRPr lang="ja-JP" altLang="en-US" sz="2400" dirty="0"/>
          </a:p>
        </p:txBody>
      </p:sp>
      <p:sp>
        <p:nvSpPr>
          <p:cNvPr id="7" name="下矢印 6"/>
          <p:cNvSpPr/>
          <p:nvPr/>
        </p:nvSpPr>
        <p:spPr bwMode="auto">
          <a:xfrm>
            <a:off x="8076730" y="1988840"/>
            <a:ext cx="548059" cy="534572"/>
          </a:xfrm>
          <a:prstGeom prst="downArrow">
            <a:avLst/>
          </a:prstGeom>
          <a:solidFill>
            <a:srgbClr val="DDECFF"/>
          </a:solidFill>
          <a:ln w="9525" cap="flat" cmpd="sng" algn="ctr">
            <a:solidFill>
              <a:srgbClr val="7F80E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6572969" y="3128731"/>
            <a:ext cx="35919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1" lang="en-US" altLang="ja-JP" i="1" dirty="0"/>
              <a:t>(CEO at </a:t>
            </a:r>
            <a:r>
              <a:rPr kumimoji="1" lang="en-US" altLang="ja-JP" i="1" dirty="0" err="1"/>
              <a:t>Kosaka</a:t>
            </a:r>
            <a:r>
              <a:rPr kumimoji="1" lang="en-US" altLang="ja-JP" i="1" dirty="0"/>
              <a:t> </a:t>
            </a:r>
            <a:r>
              <a:rPr kumimoji="1" lang="en-US" altLang="ja-JP" i="1" dirty="0"/>
              <a:t>Iron </a:t>
            </a:r>
            <a:r>
              <a:rPr kumimoji="1" lang="en-US" altLang="ja-JP" i="1" dirty="0"/>
              <a:t>Works)</a:t>
            </a:r>
            <a:endParaRPr kumimoji="1" lang="ja-JP" altLang="en-US" i="1" dirty="0"/>
          </a:p>
        </p:txBody>
      </p:sp>
    </p:spTree>
    <p:extLst>
      <p:ext uri="{BB962C8B-B14F-4D97-AF65-F5344CB8AC3E}">
        <p14:creationId xmlns:p14="http://schemas.microsoft.com/office/powerpoint/2010/main" val="191728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pPr eaLnBrk="1" hangingPunct="1"/>
            <a:r>
              <a:rPr lang="en-US" altLang="ja-JP" dirty="0" smtClean="0"/>
              <a:t>Non-functional Solution Value: Keyence</a:t>
            </a:r>
            <a:endParaRPr lang="ja-JP" altLang="en-US" dirty="0" smtClean="0"/>
          </a:p>
        </p:txBody>
      </p:sp>
      <p:sp>
        <p:nvSpPr>
          <p:cNvPr id="210970" name="Freeform 25"/>
          <p:cNvSpPr>
            <a:spLocks noEditPoints="1"/>
          </p:cNvSpPr>
          <p:nvPr/>
        </p:nvSpPr>
        <p:spPr bwMode="auto">
          <a:xfrm>
            <a:off x="7495744" y="3684514"/>
            <a:ext cx="160338" cy="2389187"/>
          </a:xfrm>
          <a:custGeom>
            <a:avLst/>
            <a:gdLst>
              <a:gd name="T0" fmla="*/ 2147483647 w 400"/>
              <a:gd name="T1" fmla="*/ 2147483647 h 6425"/>
              <a:gd name="T2" fmla="*/ 2147483647 w 400"/>
              <a:gd name="T3" fmla="*/ 2147483647 h 6425"/>
              <a:gd name="T4" fmla="*/ 2147483647 w 400"/>
              <a:gd name="T5" fmla="*/ 2147483647 h 6425"/>
              <a:gd name="T6" fmla="*/ 2147483647 w 400"/>
              <a:gd name="T7" fmla="*/ 2147483647 h 6425"/>
              <a:gd name="T8" fmla="*/ 2147483647 w 400"/>
              <a:gd name="T9" fmla="*/ 2147483647 h 6425"/>
              <a:gd name="T10" fmla="*/ 2147483647 w 400"/>
              <a:gd name="T11" fmla="*/ 2147483647 h 6425"/>
              <a:gd name="T12" fmla="*/ 2147483647 w 400"/>
              <a:gd name="T13" fmla="*/ 2147483647 h 6425"/>
              <a:gd name="T14" fmla="*/ 0 w 400"/>
              <a:gd name="T15" fmla="*/ 2147483647 h 6425"/>
              <a:gd name="T16" fmla="*/ 2147483647 w 400"/>
              <a:gd name="T17" fmla="*/ 0 h 6425"/>
              <a:gd name="T18" fmla="*/ 2147483647 w 400"/>
              <a:gd name="T19" fmla="*/ 2147483647 h 6425"/>
              <a:gd name="T20" fmla="*/ 0 w 400"/>
              <a:gd name="T21" fmla="*/ 2147483647 h 6425"/>
              <a:gd name="T22" fmla="*/ 2147483647 w 400"/>
              <a:gd name="T23" fmla="*/ 2147483647 h 6425"/>
              <a:gd name="T24" fmla="*/ 2147483647 w 400"/>
              <a:gd name="T25" fmla="*/ 2147483647 h 6425"/>
              <a:gd name="T26" fmla="*/ 0 w 400"/>
              <a:gd name="T27" fmla="*/ 2147483647 h 6425"/>
              <a:gd name="T28" fmla="*/ 2147483647 w 400"/>
              <a:gd name="T29" fmla="*/ 2147483647 h 64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00"/>
              <a:gd name="T46" fmla="*/ 0 h 6425"/>
              <a:gd name="T47" fmla="*/ 400 w 400"/>
              <a:gd name="T48" fmla="*/ 6425 h 642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00" h="6425">
                <a:moveTo>
                  <a:pt x="234" y="334"/>
                </a:moveTo>
                <a:lnTo>
                  <a:pt x="234" y="6092"/>
                </a:lnTo>
                <a:cubicBezTo>
                  <a:pt x="234" y="6111"/>
                  <a:pt x="219" y="6125"/>
                  <a:pt x="200" y="6125"/>
                </a:cubicBezTo>
                <a:cubicBezTo>
                  <a:pt x="182" y="6125"/>
                  <a:pt x="167" y="6111"/>
                  <a:pt x="167" y="6092"/>
                </a:cubicBezTo>
                <a:lnTo>
                  <a:pt x="167" y="334"/>
                </a:lnTo>
                <a:cubicBezTo>
                  <a:pt x="167" y="315"/>
                  <a:pt x="182" y="300"/>
                  <a:pt x="200" y="300"/>
                </a:cubicBezTo>
                <a:cubicBezTo>
                  <a:pt x="219" y="300"/>
                  <a:pt x="234" y="315"/>
                  <a:pt x="234" y="334"/>
                </a:cubicBezTo>
                <a:close/>
                <a:moveTo>
                  <a:pt x="0" y="400"/>
                </a:moveTo>
                <a:lnTo>
                  <a:pt x="200" y="0"/>
                </a:lnTo>
                <a:lnTo>
                  <a:pt x="400" y="400"/>
                </a:lnTo>
                <a:lnTo>
                  <a:pt x="0" y="400"/>
                </a:lnTo>
                <a:close/>
                <a:moveTo>
                  <a:pt x="400" y="6025"/>
                </a:moveTo>
                <a:lnTo>
                  <a:pt x="200" y="6425"/>
                </a:lnTo>
                <a:lnTo>
                  <a:pt x="0" y="6025"/>
                </a:lnTo>
                <a:lnTo>
                  <a:pt x="400" y="6025"/>
                </a:lnTo>
                <a:close/>
              </a:path>
            </a:pathLst>
          </a:custGeom>
          <a:solidFill>
            <a:srgbClr val="C81704"/>
          </a:solidFill>
          <a:ln w="38100" cap="flat">
            <a:solidFill>
              <a:srgbClr val="C81704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0985" name="Rectangle 40"/>
          <p:cNvSpPr>
            <a:spLocks noChangeArrowheads="1"/>
          </p:cNvSpPr>
          <p:nvPr/>
        </p:nvSpPr>
        <p:spPr bwMode="auto">
          <a:xfrm flipH="1">
            <a:off x="6813185" y="3028441"/>
            <a:ext cx="1525457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en-US" altLang="ja-JP" b="1" dirty="0">
                <a:solidFill>
                  <a:srgbClr val="C81704"/>
                </a:solidFill>
              </a:rPr>
              <a:t>Customer</a:t>
            </a:r>
            <a:br>
              <a:rPr lang="en-US" altLang="ja-JP" b="1" dirty="0">
                <a:solidFill>
                  <a:srgbClr val="C81704"/>
                </a:solidFill>
              </a:rPr>
            </a:br>
            <a:r>
              <a:rPr lang="en-US" altLang="ja-JP" b="1" dirty="0">
                <a:solidFill>
                  <a:srgbClr val="C81704"/>
                </a:solidFill>
              </a:rPr>
              <a:t>Value</a:t>
            </a:r>
            <a:endParaRPr lang="ja-JP" altLang="en-US" dirty="0">
              <a:solidFill>
                <a:srgbClr val="C81704"/>
              </a:solidFill>
            </a:endParaRPr>
          </a:p>
        </p:txBody>
      </p:sp>
      <p:sp>
        <p:nvSpPr>
          <p:cNvPr id="45" name="Rectangle 6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0600" y="6248400"/>
            <a:ext cx="1905000" cy="457200"/>
          </a:xfrm>
          <a:noFill/>
        </p:spPr>
        <p:txBody>
          <a:bodyPr/>
          <a:lstStyle/>
          <a:p>
            <a:fld id="{7AFBC7CD-D2A6-4F0B-8908-694DA52A4DCC}" type="slidenum">
              <a:rPr lang="en-US" altLang="ja-JP" smtClean="0">
                <a:ea typeface="Osaka"/>
                <a:cs typeface="Osaka"/>
              </a:rPr>
              <a:pPr/>
              <a:t>24</a:t>
            </a:fld>
            <a:endParaRPr lang="en-US" altLang="ja-JP" dirty="0" smtClean="0">
              <a:ea typeface="Osaka"/>
              <a:cs typeface="Osaka"/>
            </a:endParaRP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3855157" y="4869391"/>
            <a:ext cx="1477964" cy="1194593"/>
          </a:xfrm>
          <a:prstGeom prst="rect">
            <a:avLst/>
          </a:prstGeom>
          <a:noFill/>
          <a:ln w="38100" cap="rnd">
            <a:solidFill>
              <a:srgbClr val="C81704"/>
            </a:solidFill>
            <a:miter lim="800000"/>
            <a:headEnd/>
            <a:tailEnd/>
          </a:ln>
        </p:spPr>
        <p:txBody>
          <a:bodyPr/>
          <a:lstStyle/>
          <a:p>
            <a:pPr fontAlgn="ctr">
              <a:spcBef>
                <a:spcPct val="50000"/>
              </a:spcBef>
            </a:pPr>
            <a:endParaRPr lang="ja-JP" alt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5703084" y="3674797"/>
            <a:ext cx="1504950" cy="2389187"/>
          </a:xfrm>
          <a:prstGeom prst="rect">
            <a:avLst/>
          </a:prstGeom>
          <a:noFill/>
          <a:ln w="38100" cap="rnd">
            <a:solidFill>
              <a:srgbClr val="C81704"/>
            </a:solidFill>
            <a:miter lim="800000"/>
            <a:headEnd/>
            <a:tailEnd/>
          </a:ln>
        </p:spPr>
        <p:txBody>
          <a:bodyPr/>
          <a:lstStyle/>
          <a:p>
            <a:pPr fontAlgn="ctr">
              <a:spcBef>
                <a:spcPct val="50000"/>
              </a:spcBef>
            </a:pPr>
            <a:endParaRPr lang="ja-JP" altLang="en-US"/>
          </a:p>
        </p:txBody>
      </p:sp>
      <p:sp>
        <p:nvSpPr>
          <p:cNvPr id="22" name="Rectangle 26"/>
          <p:cNvSpPr>
            <a:spLocks noChangeArrowheads="1"/>
          </p:cNvSpPr>
          <p:nvPr/>
        </p:nvSpPr>
        <p:spPr bwMode="auto">
          <a:xfrm>
            <a:off x="4069730" y="4869161"/>
            <a:ext cx="10901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just" fontAlgn="ctr">
              <a:spcBef>
                <a:spcPct val="50000"/>
              </a:spcBef>
            </a:pPr>
            <a:r>
              <a:rPr lang="en-US" altLang="ja-JP" b="1" dirty="0">
                <a:solidFill>
                  <a:srgbClr val="EC1D18"/>
                </a:solidFill>
              </a:rPr>
              <a:t>Non-</a:t>
            </a:r>
            <a:r>
              <a:rPr lang="en-US" altLang="ja-JP" b="1" dirty="0" err="1">
                <a:solidFill>
                  <a:srgbClr val="EC1D18"/>
                </a:solidFill>
              </a:rPr>
              <a:t>func</a:t>
            </a:r>
            <a:r>
              <a:rPr lang="en-US" altLang="ja-JP" b="1" dirty="0">
                <a:solidFill>
                  <a:srgbClr val="EC1D18"/>
                </a:solidFill>
              </a:rPr>
              <a:t>.</a:t>
            </a:r>
            <a:endParaRPr lang="ja-JP" altLang="en-US" b="1" dirty="0">
              <a:solidFill>
                <a:srgbClr val="EC1D18"/>
              </a:solidFill>
            </a:endParaRPr>
          </a:p>
        </p:txBody>
      </p:sp>
      <p:sp>
        <p:nvSpPr>
          <p:cNvPr id="23" name="Rectangle 28"/>
          <p:cNvSpPr>
            <a:spLocks noChangeArrowheads="1"/>
          </p:cNvSpPr>
          <p:nvPr/>
        </p:nvSpPr>
        <p:spPr bwMode="auto">
          <a:xfrm>
            <a:off x="5941938" y="4208196"/>
            <a:ext cx="10901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just" fontAlgn="ctr">
              <a:spcBef>
                <a:spcPct val="50000"/>
              </a:spcBef>
            </a:pPr>
            <a:r>
              <a:rPr lang="en-US" altLang="ja-JP" b="1" dirty="0">
                <a:solidFill>
                  <a:srgbClr val="EC1D18"/>
                </a:solidFill>
              </a:rPr>
              <a:t>Non-</a:t>
            </a:r>
            <a:r>
              <a:rPr lang="en-US" altLang="ja-JP" b="1" dirty="0" err="1">
                <a:solidFill>
                  <a:srgbClr val="EC1D18"/>
                </a:solidFill>
              </a:rPr>
              <a:t>func</a:t>
            </a:r>
            <a:r>
              <a:rPr lang="en-US" altLang="ja-JP" b="1" dirty="0">
                <a:solidFill>
                  <a:srgbClr val="EC1D18"/>
                </a:solidFill>
              </a:rPr>
              <a:t>.</a:t>
            </a:r>
            <a:endParaRPr lang="ja-JP" altLang="en-US" b="1" dirty="0">
              <a:solidFill>
                <a:srgbClr val="EC1D18"/>
              </a:solidFill>
            </a:endParaRPr>
          </a:p>
        </p:txBody>
      </p:sp>
      <p:sp>
        <p:nvSpPr>
          <p:cNvPr id="24" name="Rectangle 29"/>
          <p:cNvSpPr>
            <a:spLocks noChangeArrowheads="1"/>
          </p:cNvSpPr>
          <p:nvPr/>
        </p:nvSpPr>
        <p:spPr bwMode="auto">
          <a:xfrm>
            <a:off x="4007769" y="5497488"/>
            <a:ext cx="11828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just" fontAlgn="ctr">
              <a:spcBef>
                <a:spcPct val="50000"/>
              </a:spcBef>
            </a:pPr>
            <a:r>
              <a:rPr lang="en-US" altLang="ja-JP" b="1" dirty="0">
                <a:solidFill>
                  <a:srgbClr val="1250FE"/>
                </a:solidFill>
              </a:rPr>
              <a:t>Functional</a:t>
            </a:r>
            <a:endParaRPr lang="ja-JP" altLang="en-US" b="1" dirty="0">
              <a:solidFill>
                <a:srgbClr val="1250FE"/>
              </a:solidFill>
            </a:endParaRPr>
          </a:p>
        </p:txBody>
      </p:sp>
      <p:sp>
        <p:nvSpPr>
          <p:cNvPr id="25" name="Rectangle 31"/>
          <p:cNvSpPr>
            <a:spLocks noChangeArrowheads="1"/>
          </p:cNvSpPr>
          <p:nvPr/>
        </p:nvSpPr>
        <p:spPr bwMode="auto">
          <a:xfrm>
            <a:off x="5849264" y="5423648"/>
            <a:ext cx="11828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just" fontAlgn="ctr">
              <a:spcBef>
                <a:spcPct val="50000"/>
              </a:spcBef>
            </a:pPr>
            <a:r>
              <a:rPr lang="en-US" altLang="ja-JP" b="1" dirty="0">
                <a:solidFill>
                  <a:srgbClr val="1250FE"/>
                </a:solidFill>
              </a:rPr>
              <a:t>Functional</a:t>
            </a:r>
            <a:endParaRPr lang="ja-JP" altLang="en-US" b="1" dirty="0">
              <a:solidFill>
                <a:srgbClr val="1250FE"/>
              </a:solidFill>
            </a:endParaRPr>
          </a:p>
        </p:txBody>
      </p:sp>
      <p:sp>
        <p:nvSpPr>
          <p:cNvPr id="26" name="Line 32"/>
          <p:cNvSpPr>
            <a:spLocks noChangeShapeType="1"/>
          </p:cNvSpPr>
          <p:nvPr/>
        </p:nvSpPr>
        <p:spPr bwMode="auto">
          <a:xfrm>
            <a:off x="3877382" y="6074531"/>
            <a:ext cx="3305253" cy="0"/>
          </a:xfrm>
          <a:prstGeom prst="line">
            <a:avLst/>
          </a:prstGeom>
          <a:noFill/>
          <a:ln w="19050">
            <a:solidFill>
              <a:srgbClr val="C81704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5577374" y="6071719"/>
            <a:ext cx="18480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en-US" altLang="ja-JP" sz="2400" b="1" dirty="0">
                <a:solidFill>
                  <a:srgbClr val="1250FE"/>
                </a:solidFill>
              </a:rPr>
              <a:t>Keyence</a:t>
            </a:r>
            <a:endParaRPr lang="ja-JP" altLang="en-US" sz="2400" b="1" dirty="0">
              <a:solidFill>
                <a:srgbClr val="1250FE"/>
              </a:solidFill>
            </a:endParaRPr>
          </a:p>
        </p:txBody>
      </p:sp>
      <p:sp>
        <p:nvSpPr>
          <p:cNvPr id="28" name="Rectangle 39"/>
          <p:cNvSpPr>
            <a:spLocks noChangeArrowheads="1"/>
          </p:cNvSpPr>
          <p:nvPr/>
        </p:nvSpPr>
        <p:spPr bwMode="auto">
          <a:xfrm>
            <a:off x="3632150" y="6063983"/>
            <a:ext cx="18877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en-US" altLang="ja-JP" sz="2400" b="1" dirty="0">
                <a:solidFill>
                  <a:srgbClr val="1250FE"/>
                </a:solidFill>
              </a:rPr>
              <a:t>Competitors</a:t>
            </a:r>
            <a:endParaRPr lang="ja-JP" altLang="en-US" sz="2400" b="1" dirty="0">
              <a:solidFill>
                <a:srgbClr val="1250FE"/>
              </a:solidFill>
            </a:endParaRPr>
          </a:p>
        </p:txBody>
      </p:sp>
      <p:cxnSp>
        <p:nvCxnSpPr>
          <p:cNvPr id="29" name="直線コネクタ 28"/>
          <p:cNvCxnSpPr/>
          <p:nvPr/>
        </p:nvCxnSpPr>
        <p:spPr bwMode="auto">
          <a:xfrm>
            <a:off x="3855157" y="5214820"/>
            <a:ext cx="1468934" cy="0"/>
          </a:xfrm>
          <a:prstGeom prst="line">
            <a:avLst/>
          </a:prstGeom>
          <a:noFill/>
          <a:ln w="19050" cap="flat" cmpd="sng" algn="ctr">
            <a:solidFill>
              <a:srgbClr val="1511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直線コネクタ 29"/>
          <p:cNvCxnSpPr/>
          <p:nvPr/>
        </p:nvCxnSpPr>
        <p:spPr bwMode="auto">
          <a:xfrm>
            <a:off x="5743178" y="4998796"/>
            <a:ext cx="1504950" cy="0"/>
          </a:xfrm>
          <a:prstGeom prst="line">
            <a:avLst/>
          </a:prstGeom>
          <a:noFill/>
          <a:ln w="19050" cap="flat" cmpd="sng" algn="ctr">
            <a:solidFill>
              <a:srgbClr val="1511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テキスト ボックス 8"/>
          <p:cNvSpPr txBox="1"/>
          <p:nvPr/>
        </p:nvSpPr>
        <p:spPr>
          <a:xfrm>
            <a:off x="1991866" y="1033930"/>
            <a:ext cx="79925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charset="2"/>
              <a:buChar char="l"/>
            </a:pPr>
            <a:r>
              <a:rPr kumimoji="1" lang="en-US" altLang="ja-JP" sz="2400" dirty="0"/>
              <a:t>Solutions for improvement of customer profit and cost</a:t>
            </a:r>
          </a:p>
          <a:p>
            <a:pPr marL="342900" indent="-342900" algn="l">
              <a:buFont typeface="Wingdings" charset="2"/>
              <a:buChar char="l"/>
            </a:pPr>
            <a:r>
              <a:rPr kumimoji="1" lang="en-US" altLang="ja-JP" sz="2400" dirty="0"/>
              <a:t>Easy to use and takes short time to learn how to use</a:t>
            </a:r>
          </a:p>
          <a:p>
            <a:pPr marL="342900" indent="-342900" algn="l">
              <a:buFont typeface="Wingdings" charset="2"/>
              <a:buChar char="l"/>
            </a:pPr>
            <a:r>
              <a:rPr kumimoji="1" lang="en-US" altLang="ja-JP" sz="2400" dirty="0"/>
              <a:t>Easy to change settings without referring to manual</a:t>
            </a:r>
          </a:p>
        </p:txBody>
      </p:sp>
    </p:spTree>
    <p:extLst>
      <p:ext uri="{BB962C8B-B14F-4D97-AF65-F5344CB8AC3E}">
        <p14:creationId xmlns:p14="http://schemas.microsoft.com/office/powerpoint/2010/main" val="230932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47850" y="333376"/>
            <a:ext cx="7920558" cy="1007393"/>
          </a:xfrm>
        </p:spPr>
        <p:txBody>
          <a:bodyPr/>
          <a:lstStyle/>
          <a:p>
            <a:pPr algn="ctr"/>
            <a:r>
              <a:rPr lang="en-US" altLang="ja-JP" dirty="0" smtClean="0">
                <a:solidFill>
                  <a:srgbClr val="1511FF"/>
                </a:solidFill>
              </a:rPr>
              <a:t>Challenges for Asian and Japanese </a:t>
            </a:r>
            <a:r>
              <a:rPr lang="en-US" altLang="ja-JP" smtClean="0">
                <a:solidFill>
                  <a:srgbClr val="1511FF"/>
                </a:solidFill>
              </a:rPr>
              <a:t>Manufacturers </a:t>
            </a:r>
            <a:br>
              <a:rPr lang="en-US" altLang="ja-JP" smtClean="0">
                <a:solidFill>
                  <a:srgbClr val="1511FF"/>
                </a:solidFill>
              </a:rPr>
            </a:br>
            <a:r>
              <a:rPr lang="en-US" altLang="ja-JP" smtClean="0">
                <a:solidFill>
                  <a:srgbClr val="1511FF"/>
                </a:solidFill>
              </a:rPr>
              <a:t>in </a:t>
            </a:r>
            <a:r>
              <a:rPr lang="en-US" altLang="ja-JP" dirty="0" smtClean="0">
                <a:solidFill>
                  <a:srgbClr val="1511FF"/>
                </a:solidFill>
              </a:rPr>
              <a:t>New Normal Era</a:t>
            </a:r>
            <a:endParaRPr kumimoji="1" lang="ja-JP" altLang="en-US" dirty="0">
              <a:solidFill>
                <a:srgbClr val="1511FF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F690BE4-8F4E-4648-A3A4-231BA5EDFE57}" type="slidenum">
              <a:rPr lang="en-US" altLang="ja-JP" smtClean="0"/>
              <a:pPr>
                <a:defRPr/>
              </a:pPr>
              <a:t>25</a:t>
            </a:fld>
            <a:endParaRPr lang="en-US" altLang="ja-JP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063552" y="1772817"/>
            <a:ext cx="77048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kumimoji="1" lang="en-US" altLang="ja-JP" sz="2800" dirty="0"/>
              <a:t>F</a:t>
            </a:r>
            <a:r>
              <a:rPr kumimoji="1" lang="en-US" altLang="ja-JP" sz="2800" dirty="0"/>
              <a:t>ocus on </a:t>
            </a:r>
            <a:r>
              <a:rPr kumimoji="1" lang="en-US" altLang="ja-JP" sz="2800" dirty="0">
                <a:solidFill>
                  <a:srgbClr val="FF0000"/>
                </a:solidFill>
              </a:rPr>
              <a:t>integral design</a:t>
            </a:r>
            <a:r>
              <a:rPr kumimoji="1" lang="en-US" altLang="ja-JP" sz="2800" dirty="0"/>
              <a:t>, utilizing superior engineering and manufacturing capabilities</a:t>
            </a:r>
          </a:p>
          <a:p>
            <a:pPr marL="457200" indent="-457200" algn="l">
              <a:buClr>
                <a:srgbClr val="143AFF"/>
              </a:buClr>
              <a:buFont typeface="+mj-lt"/>
              <a:buAutoNum type="arabicPeriod"/>
            </a:pPr>
            <a:r>
              <a:rPr kumimoji="1" lang="en-US" altLang="ja-JP" sz="2800" dirty="0">
                <a:solidFill>
                  <a:srgbClr val="FF0000"/>
                </a:solidFill>
              </a:rPr>
              <a:t>Non-functional subjective customer value </a:t>
            </a:r>
            <a:r>
              <a:rPr kumimoji="1" lang="en-US" altLang="ja-JP" sz="2800" dirty="0"/>
              <a:t>must be created in addition to technology-based functional value</a:t>
            </a:r>
          </a:p>
          <a:p>
            <a:pPr marL="457200" indent="-457200" algn="l">
              <a:buClr>
                <a:srgbClr val="143AFF"/>
              </a:buClr>
              <a:buFont typeface="+mj-lt"/>
              <a:buAutoNum type="arabicPeriod"/>
            </a:pPr>
            <a:r>
              <a:rPr kumimoji="1" lang="en-US" altLang="ja-JP" sz="2800" dirty="0"/>
              <a:t>Emphasize Asian cultural value </a:t>
            </a:r>
            <a:br>
              <a:rPr kumimoji="1" lang="en-US" altLang="ja-JP" sz="2800" dirty="0"/>
            </a:br>
            <a:r>
              <a:rPr kumimoji="1" lang="en-US" altLang="ja-JP" sz="2800" dirty="0"/>
              <a:t/>
            </a:r>
            <a:br>
              <a:rPr kumimoji="1" lang="en-US" altLang="ja-JP" sz="2800" dirty="0"/>
            </a:br>
            <a:r>
              <a:rPr kumimoji="1" lang="en-US" altLang="ja-JP" sz="2800" dirty="0"/>
              <a:t>B2C	”</a:t>
            </a:r>
            <a:r>
              <a:rPr kumimoji="1" lang="en-US" altLang="ja-JP" sz="2800" dirty="0">
                <a:solidFill>
                  <a:srgbClr val="FF0000"/>
                </a:solidFill>
              </a:rPr>
              <a:t>Science-Engineering-Design-Art</a:t>
            </a:r>
            <a:r>
              <a:rPr kumimoji="1" lang="en-US" altLang="ja-JP" sz="2800" dirty="0"/>
              <a:t>”</a:t>
            </a:r>
            <a:br>
              <a:rPr kumimoji="1" lang="en-US" altLang="ja-JP" sz="2800" dirty="0"/>
            </a:br>
            <a:r>
              <a:rPr kumimoji="1" lang="en-US" altLang="ja-JP" sz="2800" dirty="0"/>
              <a:t>B2B	</a:t>
            </a:r>
            <a:r>
              <a:rPr kumimoji="1" lang="en-US" altLang="ja-JP" sz="2800" dirty="0">
                <a:solidFill>
                  <a:srgbClr val="FF0000"/>
                </a:solidFill>
              </a:rPr>
              <a:t>Solution</a:t>
            </a:r>
            <a:r>
              <a:rPr kumimoji="1" lang="en-US" altLang="ja-JP" sz="2800" dirty="0"/>
              <a:t> (Increase customer profit)</a:t>
            </a:r>
            <a:endParaRPr kumimoji="1"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133042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ueprint">
  <a:themeElements>
    <a:clrScheme name="1_Blueprint 3">
      <a:dk1>
        <a:srgbClr val="000000"/>
      </a:dk1>
      <a:lt1>
        <a:srgbClr val="FFFFFF"/>
      </a:lt1>
      <a:dk2>
        <a:srgbClr val="4D4D4D"/>
      </a:dk2>
      <a:lt2>
        <a:srgbClr val="B2B2B2"/>
      </a:lt2>
      <a:accent1>
        <a:srgbClr val="969696"/>
      </a:accent1>
      <a:accent2>
        <a:srgbClr val="EAEAEA"/>
      </a:accent2>
      <a:accent3>
        <a:srgbClr val="FFFFFF"/>
      </a:accent3>
      <a:accent4>
        <a:srgbClr val="000000"/>
      </a:accent4>
      <a:accent5>
        <a:srgbClr val="C9C9C9"/>
      </a:accent5>
      <a:accent6>
        <a:srgbClr val="D4D4D4"/>
      </a:accent6>
      <a:hlink>
        <a:srgbClr val="777777"/>
      </a:hlink>
      <a:folHlink>
        <a:srgbClr val="C0C0C0"/>
      </a:folHlink>
    </a:clrScheme>
    <a:fontScheme name="1_Blueprint">
      <a:majorFont>
        <a:latin typeface="Times New Roman"/>
        <a:ea typeface="ＭＳ Ｐゴシック"/>
        <a:cs typeface="ＭＳ Ｐゴシック"/>
      </a:majorFont>
      <a:minorFont>
        <a:latin typeface="Times New Roman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1511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ja-JP" altLang="en-US" sz="2000" b="0" i="0" u="none" strike="noStrike" cap="none" normalizeH="0" baseline="0">
            <a:ln>
              <a:noFill/>
            </a:ln>
            <a:solidFill>
              <a:srgbClr val="1511FF"/>
            </a:solidFill>
            <a:effectLst/>
            <a:latin typeface="Times New Roman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1511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ja-JP" altLang="en-US" sz="2000" b="0" i="0" u="none" strike="noStrike" cap="none" normalizeH="0" baseline="0">
            <a:ln>
              <a:noFill/>
            </a:ln>
            <a:solidFill>
              <a:srgbClr val="1511FF"/>
            </a:solidFill>
            <a:effectLst/>
            <a:latin typeface="Times New Roman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1_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ホワイ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18087</TotalTime>
  <Pages>51</Pages>
  <Words>1466</Words>
  <Application>Microsoft Office PowerPoint</Application>
  <PresentationFormat>와이드스크린</PresentationFormat>
  <Paragraphs>241</Paragraphs>
  <Slides>25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6" baseType="lpstr">
      <vt:lpstr>MS Gothic</vt:lpstr>
      <vt:lpstr>MS PGothic</vt:lpstr>
      <vt:lpstr>ＭＳ Ｐ明朝</vt:lpstr>
      <vt:lpstr>Osaka</vt:lpstr>
      <vt:lpstr>細明朝体</vt:lpstr>
      <vt:lpstr>Arial</vt:lpstr>
      <vt:lpstr>Century Gothic</vt:lpstr>
      <vt:lpstr>Times</vt:lpstr>
      <vt:lpstr>Times New Roman</vt:lpstr>
      <vt:lpstr>Wingdings</vt:lpstr>
      <vt:lpstr>1_Blueprint</vt:lpstr>
      <vt:lpstr>PowerPoint 프레젠테이션</vt:lpstr>
      <vt:lpstr>Main Points of my Presentation</vt:lpstr>
      <vt:lpstr>Value Creation Performance of Japanese Manufacturers</vt:lpstr>
      <vt:lpstr>Japanese Tax Revenue</vt:lpstr>
      <vt:lpstr>Definition of Innovation</vt:lpstr>
      <vt:lpstr>Value Creation and Value Capture: Low Correlation after mid-1990s</vt:lpstr>
      <vt:lpstr>5 Biggest Electronics and Automobiles Firms (Sales)</vt:lpstr>
      <vt:lpstr>5 Biggest Electronics and Automobiles (Operating Profit)</vt:lpstr>
      <vt:lpstr>Value Creation with Integral Design and Subjective Value</vt:lpstr>
      <vt:lpstr>“Product Architecture” and Organizational Capability</vt:lpstr>
      <vt:lpstr>Cars: Why Integral? &lt;One Example&gt;</vt:lpstr>
      <vt:lpstr>Functional Value (Objective) vs. Non-Functional (Subjective) Value</vt:lpstr>
      <vt:lpstr>New Normal Era: Non-functional Value is Critical</vt:lpstr>
      <vt:lpstr>Non-functional Emotional Value：iPhone</vt:lpstr>
      <vt:lpstr>Integrated Value of Four Types is Critical</vt:lpstr>
      <vt:lpstr>“The Car is Art”: Mazda is Dominating Car Awards </vt:lpstr>
      <vt:lpstr>Financial Performance of MAZDA</vt:lpstr>
      <vt:lpstr>Art-thinking Approach</vt:lpstr>
      <vt:lpstr>Aesthetics Inspired by Japanese Traditional Arts and Crafts </vt:lpstr>
      <vt:lpstr>Solution Value: B2B Firm</vt:lpstr>
      <vt:lpstr>Highest Performer in Japan: Keyence</vt:lpstr>
      <vt:lpstr>PowerPoint 프레젠테이션</vt:lpstr>
      <vt:lpstr>Usability: Microscope / Dimension Measurement System</vt:lpstr>
      <vt:lpstr>Non-functional Solution Value: Keyence</vt:lpstr>
      <vt:lpstr>Challenges for Asian and Japanese Manufacturers  in New Normal Era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シャープと３Ｍの共通点と相違点</dc:title>
  <dc:creator>NOBEOKA</dc:creator>
  <cp:lastModifiedBy>docc-000</cp:lastModifiedBy>
  <cp:revision>2505</cp:revision>
  <cp:lastPrinted>2001-02-19T05:24:15Z</cp:lastPrinted>
  <dcterms:created xsi:type="dcterms:W3CDTF">1998-07-26T15:31:30Z</dcterms:created>
  <dcterms:modified xsi:type="dcterms:W3CDTF">2016-09-21T01:38:26Z</dcterms:modified>
</cp:coreProperties>
</file>