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 showSpecialPlsOnTitleSld="0">
  <p:sldMasterIdLst>
    <p:sldMasterId id="2147483668" r:id="rId3"/>
    <p:sldMasterId id="214748366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aleway"/>
      <p:regular r:id="rId20"/>
      <p:bold r:id="rId21"/>
      <p:italic r:id="rId22"/>
      <p:boldItalic r:id="rId23"/>
    </p:embeddedFont>
    <p:embeddedFont>
      <p:font typeface="Montserrat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regular.fntdata"/><Relationship Id="rId22" Type="http://schemas.openxmlformats.org/officeDocument/2006/relationships/font" Target="fonts/Raleway-italic.fntdata"/><Relationship Id="rId21" Type="http://schemas.openxmlformats.org/officeDocument/2006/relationships/font" Target="fonts/Raleway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5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여러분 반갑습니다.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오늘 말씀드릴 주제는 창조적인 시행착오의 중요성에 대한 것입니다.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먼저 본격적인 이야기를 하기에 앞서, 한국의 발전 기록에 대해 간략히 말씀드리고자 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그래프가 보여주는 것처럼 한국은 지난 60년간 전세계 그 어떤 나라도 기록하지 못한 지속적인 경제성장을 이룩하였습니다.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일인당 국민소득이 1천불이 못되던 상황에서 현재 3만불을 바라보는 단계에 이르렀습니다.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지하자원이 전혀 없는 상태에서 기술혁신과 수출만으로 이룩한 성과라는 점이 놀라운 일입니다.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경제성장과 함깨 평균수명, 유아사망율, 고등교육 진학율 등 각종 사회개발 지표 또한 크게 향상되었습니다. 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최근 전세계적으로 중간소득함정(middle income trap)에 관한 논의가 활발합니다.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많은 개발도상국들이 경제발전을 시작한 초기 급격히 성장하다가 일인당 국민소득이 7천에서 8천달러 수준에 이르면 성장이 정체되기 시작하는 현상을 말하는 것입니다.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World Bank의 분석에 따르면 대부분의 개발도상국들이 이 중간소득에서 더이상 성장하지 못하고 성장지체현상을 겪는 것으로 나타났습니다.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분석의 결과 13개 국가만이 이 중간소득함정을 빠져나온 것으로 나타나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13개 국가 가운데 도서국가, 도시국가, 20세기 초 이미 선진국이었던 국가 , 거대 경제권의 일부로서 간주할 수 있는 국가들을 제외하면 한국이 아무것도 없는 상태에서 중진국 함정을 탈출한 독특한 나라입니다.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그래서 전세계적으로 중진국 함정을 어떻게 빠져나올 수 있을지, 혹은 이 함정을 미리 피해나갈 수 있는지를 고민하는 많은 국가들이 한국을 벤치마킹 대상으로 삼아 연구하고 있습니다.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중간소득함정과 관련된 이 흥미로운 현상과 관련해서 3가지 핵심적인 질문을 생각할 수 있습니다.</a:t>
            </a:r>
          </a:p>
          <a:p>
            <a:pPr lv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첫째, 왜 거의 모든 국가가 중간소득함정에 빠지는가?</a:t>
            </a:r>
          </a:p>
          <a:p>
            <a:pPr lvl="0">
              <a:spcBef>
                <a:spcPts val="0"/>
              </a:spcBef>
              <a:buNone/>
            </a:pPr>
            <a:r>
              <a:rPr lang="ko">
                <a:solidFill>
                  <a:schemeClr val="dk1"/>
                </a:solidFill>
              </a:rPr>
              <a:t>둘째, 한국은 어떻게 이 함정을 빠져나올 수 있었는가?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오늘 저는 기술혁신의 역량이라는 개념에 근거해서 대답하고자 합니다.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나아가 현재 한국이 당면하고 있는 산업계의 고민에 대해서도 생각해보고, 특히, 한중일이 함께 공유할 수 있는 교훈을 찾아보고자 합니다.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ko">
                <a:solidFill>
                  <a:schemeClr val="dk1"/>
                </a:solidFill>
              </a:rPr>
              <a:t>  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하나의 제품과 서비스가 만들어지기 위해서는 먼저 개념설계가 존재해야 하고, 이것을 실행할 수 있어야 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두 가지 활동에 필요한 혁신역량이 바로 개념설계역량과 실행역량입니다.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혁신역량의 관점에서는 선진국이 개념설계를 하고, 개발도상국이 실행을 하는 방식으로 분업이 이루어집니다.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이것을 그림으로 나타내면, 경제개발의 초창기에는 실행역량을 확보하면서 급격히 성장하게 되고, 중간소득의 아랫쪽 경계에 이르게 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여러가지 시행착오를 겪으면서 개념설계역량을 확보하게 되면, 드디어 중간소득을 빠져나와 고소득국가로 진입하게 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그런데 대부분의 국가가 중간소득수준에는 쉽게 이르게 되는데, 이것은 실행역량을 확보하는 것은 그리 어렵지 않다는 것을 의미합니다.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반대로 대부분의 국가가 중간소득수준으로 부터 쉽게 빠져나오지 못한다는 것, 즉 중간소득함정에 빠지게 된다는 것은 개념설계역량을 확보하는 것이 아주 어렵다는 것을 의미합니다.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따라서 실행역량과 개념설계역량은 아주 다른 종류라는 것을 알 수 있고, 특히 개념설계역량을 얻기 위해서는 완전히 다른 차원의 전략이 필요하다는 것을 알 수 있습니다.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그렇다면, 이 두가지 혁신역량은 도데체 어떻게 다른 것일까요?   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실행역량은 대부분의 성공적인 개발도상국가들이 가지고 있는 역량입니다.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핵심은 선진국이 그려준 창의적인 개념설계를 효과적으로, 빠르게, 실수없이 적용하는데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같은 행위를 반복하면서 효율이 높아지는 학습효과(learning-by-doing)를 누려야 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한국은 60년대 경제개발을 시작해서 80년대 중간소득수준에 이르기까지 이 개념설계역량을 철저히 학습하였습니다.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특히 철강, 화학, 자동차, 조선, 전자산업 등 이른바 중화학 공업의 기틀을 다지면서, 선진국의 개념설계와 설비, 운용메뉴얼을 철저하게 학습하고, 효율성을 높여왔습니다. 그 결과 대부분의 주력산업에서 선진국을 능가하는 효율성과 이에 근거한 수출경쟁력을 가지게 되었고, 그 결과 경제규모와 일인당 국민소득이 급격하게 성장하였습니다.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과정에서 한국산업을 대표하는 ‘‘빨리빨리’와 ‘실수없이’라는 키워드가 자리잡게 된 것입니다.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기록문화의 관점에서도 선진국의 메뉴얼을 재빨리 수입하고, 선진 벤치마킹 정보를 빨리 흡수하고, 전파하는 것이 중요하였고, 한국산업계가 이것을 비교적 잘 해냈습니다.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이것이 실행역량에 근거한 한국산업의 초기 발전과정입니다.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개념설계역량은 기술선진국이 가진 핵심적인 혁신역량입니다.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싸게 효율적으로, 많이 만드는 것이 중요한 것이 아니라 하나라도 차별화된 제품을 만드는 것이 중요합니다.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여기에 필요한 지식은 문서형태로 씌어있지 않고, 즉 창의적 암묵지의 형태로 존재합니다.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역량은 같은 행위를 반복하는 것이 아니라 계속 새로운 것을 만들어봄으로서 생기는 학습효과(learning-by-building)가 중요합니다.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무엇보다 새롭게 창조하는 행위를 하다보면 대부분 실패를 하게 되는데, 바로 이 시행착오의 경험을 오래도록 축적하는 것이 핵심입니다.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한국도 80년대 중간소득수준에 이르렀을때 이 개념설계역량을 기르기 위한 투자를 시작했습니다.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한국이 최초로 상용화한 CDMA이동통신기술만 하더라도 80년대 중반 목표를 세워 수년간 시행착오를 거듭한 끝에 90년대 중반 전세계 최초로 개념설계를 제시하게 됩니다.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이 과정을 거치면서 개념설계역량을 하나둘 확보하기 시작하였고, 바로 그 힘으로 중간소득함정을 빠져나온 것입니다. 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이제 중간소득함정에 대해 다시 한번 생각해보겠습니다.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대부분의 개발도상국이 실행역량은 쉽게 확보합니다. 그래서 중간소득수준까지는 쉽게 달성합니다.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그러나 개념설계역량은 쉽게 얻지 못하고, 그 결과 대부분의 개발도상국들이 중간소득수준을 벗어나지는 못합니다.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왜 그럴까요? 바로 실행역량과 개념설계역량은 그 역량을 둘러싼 루틴이 다르기 때문입니다.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효율적으로, 빠르게, 실수없이가 목표인 실행역량을 잘 하면 할 수록, 시행착오를 꾸준히 축적하면서 차별화된 무언가를 찾아나가야 하는 개념설계역량을 확보하기는 더 어려워지는 것입니다.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따라서 우리가 눈으로 보고 있는 중간소득함정은 알고보면 실행에서 개념설계중심으로 혁신역량을 전환하지 못하기 때문에 나타나는 현상입니다.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그러므로 이것을 중간혁신함정이라고 할 수 있습니다.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가장 중요한 차이는 역시 시행착오의 축적에 있습니다.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개념설계역량은 어떻게 하면 확보할 수 있는 것일까요?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하나의 새로운 개념설계가 탄생하는 과정을 잘 생각해보면 알 수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개념설계는 차별화된 무엇인가를 만들어봐야겠다는 도전적인 기업가적 비전으로 부터 출발합니다.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또 이 비전을 실현시켜줄 최고의 국내외 전문가들을 네트워킹으로 묶을 수 있어야 합니다 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그러나 가장 중요한 것은 그 비전이 실현되기까지 끊임없이 시행착오를 견디고, 장기적으로 축적해나가야 하는 것입니다.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중간소득함정을 돌파하면서 한국이 만들어낸 대표적인 개념설계들도 이 과정을 전형적으로 보여주고 있습니다.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예를 들어 개발도상국의 자동차 산업으로서는 처음 탄생한 독자엔진인 현대자동차의 알파엔진이 좋은 사례입니다.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80년대 초 독자엔진개발이라는 목표를 세우고, 글로벌 전문가집단과 협업하면서, 수년간 시행착오를 한 끝에 만들어진 사례입니다.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전세계 시장점유을 1위를 기록하고 있는 DRAM의 경우도 마찬가지입니다.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역시 80년대 중반 세계에서 가장 앞선 제품을 만들자는 목표를 세우고, 국내외 전문가들이 7년이상 시행착오를 쌓으면서 도전한 끝에 성공하였습니다.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2015년 한미약품이라는 중소제약회사가 7조원이 넘는 신약물질의 개념설계를 라이센싱을 하였는데, 그 결과 역시 10년 이상 시행착오를 버틴 끝에 탄생한 결과였습니다.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즉, 도전하고, 실패하면서, 끊임없이 기록하고 축적해나갈때 비로소 세상에 없는 개념설계가 나오는 것입니다.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이 과정을 반복해야 개념설계역량을 가진 기술선진국이 되는 것입니다.  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개념설계 역량을 확보하는 과정을 설명하면서 한국의 성공적인 사례를 말씀드렸습니다.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사실, 오늘 이 세션에서 한자리에 모인 한국, 중국, 일본은 모두 성공적으로 개념설계역량을 확보해간 경험을 가지고 있거나, 확보해나가고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일본의 경우 오랜 근대산업의 역사를 바탕으로 오랫동안 시행착오를 축적하면서 특히 세계적 수준의 부품소재 분야의 개념설계역량을 확보하였습니다. 50년, 100년의 기술기업들이 그 예입니다.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중국의 경우 비록 근대산업의 역사는 짧지만, 막대한 국내외 시장이라는 공간의 힘을 전략적으로 잘 활용하면서, 단기간에 많은 시행착오를 축적하면서 최근 IT 서비스 분야 뿐 아니라 첨단 제조분야에서도 세계 최초의 개념설계를 제시해나가고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한국의 경우에는 시간과 공간이 모두 부족하였지만, 앞서 살펴봄 몇가지 사례에서 보듯이 정책적으로 시행착오를 리드하면서 대표적인 분야에서 개념설계를 제시하였습니다.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이처럼, 시간, 공간, 그리고 정책 등 다양한 방법으로 개념설계역량을 확보할 수 있습니다.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Shape 3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그러나, 불행하게도 최근 한국의 산업계는 여러가지 고민을 가지고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무엇보다 개념설계역량을 제시할 수 있는 기업이 소수 대기업에 편중되어 있고, 대다수의 기업들은 여전히 실행역량에 머물러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몇몇 글로벌 수준의 리딩 제품이 있지만, 산업계 전반적으로는 실행역량으로 부터 오는 관성을 강하게 가지고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또한 최근 기업가적 도전의식이 줄어들고, 사회적으로 시행착오를 용인하지 않는 분위기가 형성되면서 그나마 확보되어가던 한국산업계의 개념설계역량이 줄어들지 모른다는 우려가 제기되고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 그림에서 나타낸 것 처럼, 개념설계역량이란 것은 계속 강화하지 않으면 쇠퇴할 수도 있는 것입니다. 그 결과 더 이상 소득이 성장하지 않는 장기간의 정체상태에 빠질 수도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그런데, 이런 개념설계역량의 후퇴는 비록 한국산업에서 뿐만 아니라 다른 국가에서도 동일하게 나타날 수 있습니다. 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앞서 말씀드린 것처럼, 기업가적 도전의식이 약해지고, 네트워킹이 약해지고, 장기적 시각으로 시행착오를 뒷받침하지 않으면 언제든지 다시 중간혁신함정에 빠질 수 있습니다.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Shape 3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한국의 발전 경험은 많은 국가들에게 좋은 교훈을 제공하고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특히 실행역량을 넘어서 개념설계역량을 확보함으로서, 중간소득함정을 벗어난 드문 경우로서 그 과정은 좋은 벤치마킹 사례가 될 수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그러나, 개념설계역량은 한번 확보되면 영구히 보존되는 것이 아니라 언제든지 퇴보할 수 있습니다.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따라서 시행착오를 각오하고, 장기적으로 꾸준히 시도해나가는 혁신시스템의 특성을 배양해 나가야 합니다. 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이것을 위해 저는 혁신공유자산(innovation commons)를 키울 것을 제안합니다.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Shape 4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/>
              <a:t>혁신공유자산은 기업이 혁신을 해나갈때 개별 기업차원에서는 마련하기 힘든 혁신의 인프라를 의미합니다.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여기서도 중요한 점은 개념설계역량을 확보해나가는데 있어 시행착오 경험을 축적해나갈때 꼭 필요한 혁신공유자산이 정의되어야 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아래와 같은 4가지가 혁신공유자산의 가장 중요한 구성요소들입니다.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첫째, 강력한 제조업 기반을 가지고 있어야 합니다. 제조업 기반은 창의적인 시행착오가 이루어질때 이것을 직접 현실의 제품으로 옮길 수 있는 정말 중요한 물리적인 기반입니다. 기술선진국들이 최근 공장을 자국내로 데리고 들어오는 리쇼어링(reshoring) 정책을 강력하게 펼치는 것도 이것 때문입니다.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둘째, 창의적인 시행착오 경험을 온몸으로 축적하고 있는 인력이야말로 혁신주도 시대 핵심인력입니다. 이런 인력들이 지속적으로 배양되고, 나이가 들어가면서도 그 역량을 계속 축적하고, 향상시켜나갈 수 있도록 사회 전체의 학습역량이 잘 갖추어져야 합니다. </a:t>
            </a:r>
          </a:p>
          <a:p>
            <a:pPr lvl="0">
              <a:spcBef>
                <a:spcPts val="0"/>
              </a:spcBef>
              <a:buNone/>
            </a:pPr>
            <a:r>
              <a:rPr lang="ko"/>
              <a:t>셋째, 창의적인 도전과 시행착오를 뒷받침해주는 문화도 아주 중요한 혁신공유자산입니다. 신뢰가 갖추어지고, 합리성이 사회 곳곳에 자리잡을 때 비로소 남 눈치 보지 않고, 시행착오를 각오하는 기업가적 활동이 살아날 수 있습니다.</a:t>
            </a:r>
          </a:p>
          <a:p>
            <a:pPr lvl="0" rtl="0">
              <a:spcBef>
                <a:spcPts val="0"/>
              </a:spcBef>
              <a:buNone/>
            </a:pPr>
            <a:r>
              <a:rPr lang="ko"/>
              <a:t>마지막으로 기업들이 새로운 창의적 시도를 할 때 당면하게 되는 리스크를 사회 전체가 나누어질 수 있도록 일관되고, 잘 조율된 혁신정책이 자리잡고 있어야 합니다. 특히 혁신정책에서 중요한 것은 일관되고, 장기적인 시각을 가지고 정책을 펴는 것입니다. 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Shape 4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/>
              <a:t>감사합니다.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0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4.jpg" id="10" name="Shape 10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2" name="Shape 12"/>
          <p:cNvCxnSpPr/>
          <p:nvPr/>
        </p:nvCxnSpPr>
        <p:spPr>
          <a:xfrm>
            <a:off x="802057" y="179124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3" name="Shape 13"/>
          <p:cNvSpPr txBox="1"/>
          <p:nvPr>
            <p:ph type="ctrTitle"/>
          </p:nvPr>
        </p:nvSpPr>
        <p:spPr>
          <a:xfrm>
            <a:off x="685800" y="1839425"/>
            <a:ext cx="6036600" cy="1159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3.jpg" id="15" name="Shape 15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16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7" name="Shape 17"/>
          <p:cNvCxnSpPr/>
          <p:nvPr/>
        </p:nvCxnSpPr>
        <p:spPr>
          <a:xfrm>
            <a:off x="802057" y="171504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8" name="Shape 18"/>
          <p:cNvSpPr txBox="1"/>
          <p:nvPr>
            <p:ph type="ctrTitle"/>
          </p:nvPr>
        </p:nvSpPr>
        <p:spPr>
          <a:xfrm>
            <a:off x="685800" y="1811950"/>
            <a:ext cx="4988400" cy="1159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3600"/>
            </a:lvl1pPr>
            <a:lvl2pPr lvl="1" rtl="0">
              <a:spcBef>
                <a:spcPts val="0"/>
              </a:spcBef>
              <a:buSzPct val="100000"/>
              <a:defRPr sz="3600"/>
            </a:lvl2pPr>
            <a:lvl3pPr lvl="2" rtl="0">
              <a:spcBef>
                <a:spcPts val="0"/>
              </a:spcBef>
              <a:buSzPct val="100000"/>
              <a:defRPr sz="3600"/>
            </a:lvl3pPr>
            <a:lvl4pPr lvl="3" rtl="0">
              <a:spcBef>
                <a:spcPts val="0"/>
              </a:spcBef>
              <a:buSzPct val="100000"/>
              <a:defRPr sz="3600"/>
            </a:lvl4pPr>
            <a:lvl5pPr lvl="4" rtl="0">
              <a:spcBef>
                <a:spcPts val="0"/>
              </a:spcBef>
              <a:buSzPct val="100000"/>
              <a:defRPr sz="3600"/>
            </a:lvl5pPr>
            <a:lvl6pPr lvl="5" rtl="0">
              <a:spcBef>
                <a:spcPts val="0"/>
              </a:spcBef>
              <a:buSzPct val="100000"/>
              <a:defRPr sz="3600"/>
            </a:lvl6pPr>
            <a:lvl7pPr lvl="6" rtl="0">
              <a:spcBef>
                <a:spcPts val="0"/>
              </a:spcBef>
              <a:buSzPct val="100000"/>
              <a:defRPr sz="3600"/>
            </a:lvl7pPr>
            <a:lvl8pPr lvl="7" rtl="0">
              <a:spcBef>
                <a:spcPts val="0"/>
              </a:spcBef>
              <a:buSzPct val="100000"/>
              <a:defRPr sz="3600"/>
            </a:lvl8pPr>
            <a:lvl9pPr lvl="8" rtl="0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9" name="Shape 19"/>
          <p:cNvSpPr txBox="1"/>
          <p:nvPr>
            <p:ph idx="1" type="subTitle"/>
          </p:nvPr>
        </p:nvSpPr>
        <p:spPr>
          <a:xfrm>
            <a:off x="685800" y="3068650"/>
            <a:ext cx="4988400" cy="784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buNone/>
              <a:defRPr sz="1400"/>
            </a:lvl1pPr>
            <a:lvl2pPr lvl="1" rtl="0">
              <a:spcBef>
                <a:spcPts val="0"/>
              </a:spcBef>
              <a:buSzPct val="100000"/>
              <a:buNone/>
              <a:defRPr sz="1400"/>
            </a:lvl2pPr>
            <a:lvl3pPr lvl="2" rtl="0">
              <a:spcBef>
                <a:spcPts val="0"/>
              </a:spcBef>
              <a:buSzPct val="100000"/>
              <a:buNone/>
              <a:defRPr sz="1400"/>
            </a:lvl3pPr>
            <a:lvl4pPr lvl="3" rtl="0">
              <a:spcBef>
                <a:spcPts val="0"/>
              </a:spcBef>
              <a:buSzPct val="100000"/>
              <a:buNone/>
              <a:defRPr sz="1400"/>
            </a:lvl4pPr>
            <a:lvl5pPr lvl="4" rtl="0">
              <a:spcBef>
                <a:spcPts val="0"/>
              </a:spcBef>
              <a:buSzPct val="100000"/>
              <a:buNone/>
              <a:defRPr sz="1400"/>
            </a:lvl5pPr>
            <a:lvl6pPr lvl="5" rtl="0">
              <a:spcBef>
                <a:spcPts val="0"/>
              </a:spcBef>
              <a:buSzPct val="100000"/>
              <a:buNone/>
              <a:defRPr sz="1400"/>
            </a:lvl6pPr>
            <a:lvl7pPr lvl="6" rtl="0">
              <a:spcBef>
                <a:spcPts val="0"/>
              </a:spcBef>
              <a:buSzPct val="100000"/>
              <a:buNone/>
              <a:defRPr sz="1400"/>
            </a:lvl7pPr>
            <a:lvl8pPr lvl="7" rtl="0">
              <a:spcBef>
                <a:spcPts val="0"/>
              </a:spcBef>
              <a:buSzPct val="100000"/>
              <a:buNone/>
              <a:defRPr sz="1400"/>
            </a:lvl8pPr>
            <a:lvl9pPr lvl="8" rtl="0">
              <a:spcBef>
                <a:spcPts val="0"/>
              </a:spcBef>
              <a:buSzPct val="1000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1.jpg" id="21" name="Shape 21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hape 22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3" name="Shape 23"/>
          <p:cNvCxnSpPr/>
          <p:nvPr/>
        </p:nvCxnSpPr>
        <p:spPr>
          <a:xfrm>
            <a:off x="1915850" y="865200"/>
            <a:ext cx="0" cy="3413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4" name="Shape 24"/>
          <p:cNvSpPr txBox="1"/>
          <p:nvPr>
            <p:ph idx="1" type="body"/>
          </p:nvPr>
        </p:nvSpPr>
        <p:spPr>
          <a:xfrm>
            <a:off x="2529950" y="1013250"/>
            <a:ext cx="5803500" cy="3117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SzPct val="100000"/>
              <a:defRPr i="1" sz="3000"/>
            </a:lvl1pPr>
            <a:lvl2pPr lvl="1" rtl="0">
              <a:spcBef>
                <a:spcPts val="0"/>
              </a:spcBef>
              <a:buSzPct val="100000"/>
              <a:defRPr i="1" sz="3000"/>
            </a:lvl2pPr>
            <a:lvl3pPr lvl="2" rtl="0">
              <a:spcBef>
                <a:spcPts val="0"/>
              </a:spcBef>
              <a:buSzPct val="100000"/>
              <a:defRPr i="1" sz="3000"/>
            </a:lvl3pPr>
            <a:lvl4pPr lvl="3" rtl="0">
              <a:spcBef>
                <a:spcPts val="0"/>
              </a:spcBef>
              <a:buSzPct val="100000"/>
              <a:defRPr i="1" sz="3000"/>
            </a:lvl4pPr>
            <a:lvl5pPr lvl="4" rtl="0">
              <a:spcBef>
                <a:spcPts val="0"/>
              </a:spcBef>
              <a:buSzPct val="100000"/>
              <a:defRPr i="1" sz="3000"/>
            </a:lvl5pPr>
            <a:lvl6pPr lvl="5" rtl="0">
              <a:spcBef>
                <a:spcPts val="0"/>
              </a:spcBef>
              <a:buSzPct val="100000"/>
              <a:defRPr i="1" sz="3000"/>
            </a:lvl6pPr>
            <a:lvl7pPr lvl="6" rtl="0">
              <a:spcBef>
                <a:spcPts val="0"/>
              </a:spcBef>
              <a:buSzPct val="100000"/>
              <a:defRPr i="1" sz="3000"/>
            </a:lvl7pPr>
            <a:lvl8pPr lvl="7" rtl="0">
              <a:spcBef>
                <a:spcPts val="0"/>
              </a:spcBef>
              <a:buSzPct val="100000"/>
              <a:defRPr i="1" sz="3000"/>
            </a:lvl8pPr>
            <a:lvl9pPr lvl="8">
              <a:spcBef>
                <a:spcPts val="0"/>
              </a:spcBef>
              <a:buSzPct val="100000"/>
              <a:defRPr i="1" sz="3000"/>
            </a:lvl9pPr>
          </a:lstStyle>
          <a:p/>
        </p:txBody>
      </p:sp>
      <p:sp>
        <p:nvSpPr>
          <p:cNvPr id="25" name="Shape 25"/>
          <p:cNvSpPr txBox="1"/>
          <p:nvPr/>
        </p:nvSpPr>
        <p:spPr>
          <a:xfrm>
            <a:off x="283500" y="1864150"/>
            <a:ext cx="16323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ko" sz="1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</a:p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28" name="Shape 28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0" name="Shape 30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31" name="Shape 31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x="2961550" y="1146025"/>
            <a:ext cx="5502900" cy="3547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35" name="Shape 35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Shape 36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7" name="Shape 37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38" name="Shape 38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2949199" y="1146025"/>
            <a:ext cx="2740200" cy="3780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/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x="5854441" y="1146025"/>
            <a:ext cx="2740199" cy="3780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43" name="Shape 4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46" name="Shape 46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2739575" y="1085100"/>
            <a:ext cx="1896300" cy="384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/>
        </p:txBody>
      </p:sp>
      <p:sp>
        <p:nvSpPr>
          <p:cNvPr id="48" name="Shape 48"/>
          <p:cNvSpPr txBox="1"/>
          <p:nvPr>
            <p:ph idx="2" type="body"/>
          </p:nvPr>
        </p:nvSpPr>
        <p:spPr>
          <a:xfrm>
            <a:off x="4732983" y="1085100"/>
            <a:ext cx="1896300" cy="384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/>
        </p:txBody>
      </p:sp>
      <p:sp>
        <p:nvSpPr>
          <p:cNvPr id="49" name="Shape 49"/>
          <p:cNvSpPr txBox="1"/>
          <p:nvPr>
            <p:ph idx="3" type="body"/>
          </p:nvPr>
        </p:nvSpPr>
        <p:spPr>
          <a:xfrm>
            <a:off x="6726392" y="1085100"/>
            <a:ext cx="1896300" cy="384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52" name="Shape 52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54" name="Shape 54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55" name="Shape 55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58" name="Shape 58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Shape 59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0" name="Shape 60"/>
          <p:cNvCxnSpPr/>
          <p:nvPr/>
        </p:nvCxnSpPr>
        <p:spPr>
          <a:xfrm>
            <a:off x="556950" y="4189168"/>
            <a:ext cx="80301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61" name="Shape 61"/>
          <p:cNvSpPr txBox="1"/>
          <p:nvPr>
            <p:ph idx="1" type="body"/>
          </p:nvPr>
        </p:nvSpPr>
        <p:spPr>
          <a:xfrm>
            <a:off x="457200" y="4189174"/>
            <a:ext cx="8229600" cy="6105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360"/>
              </a:spcBef>
              <a:buSzPct val="100000"/>
              <a:buNone/>
              <a:defRPr sz="1200"/>
            </a:lvl1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64" name="Shape 64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 no ph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4.jpg" id="75" name="Shape 75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77" name="Shape 77"/>
          <p:cNvCxnSpPr/>
          <p:nvPr/>
        </p:nvCxnSpPr>
        <p:spPr>
          <a:xfrm>
            <a:off x="802057" y="179124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78" name="Shape 78"/>
          <p:cNvSpPr txBox="1"/>
          <p:nvPr>
            <p:ph type="ctrTitle"/>
          </p:nvPr>
        </p:nvSpPr>
        <p:spPr>
          <a:xfrm>
            <a:off x="685800" y="1839425"/>
            <a:ext cx="6036600" cy="1159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ubtitle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3.jpg" id="80" name="Shape 80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82" name="Shape 82"/>
          <p:cNvCxnSpPr/>
          <p:nvPr/>
        </p:nvCxnSpPr>
        <p:spPr>
          <a:xfrm>
            <a:off x="802057" y="171504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83" name="Shape 83"/>
          <p:cNvSpPr txBox="1"/>
          <p:nvPr>
            <p:ph type="ctrTitle"/>
          </p:nvPr>
        </p:nvSpPr>
        <p:spPr>
          <a:xfrm>
            <a:off x="685800" y="1811950"/>
            <a:ext cx="4988400" cy="1159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3600"/>
            </a:lvl1pPr>
            <a:lvl2pPr lvl="1" rtl="0">
              <a:spcBef>
                <a:spcPts val="0"/>
              </a:spcBef>
              <a:buSzPct val="100000"/>
              <a:defRPr sz="3600"/>
            </a:lvl2pPr>
            <a:lvl3pPr lvl="2" rtl="0">
              <a:spcBef>
                <a:spcPts val="0"/>
              </a:spcBef>
              <a:buSzPct val="100000"/>
              <a:defRPr sz="3600"/>
            </a:lvl3pPr>
            <a:lvl4pPr lvl="3" rtl="0">
              <a:spcBef>
                <a:spcPts val="0"/>
              </a:spcBef>
              <a:buSzPct val="100000"/>
              <a:defRPr sz="3600"/>
            </a:lvl4pPr>
            <a:lvl5pPr lvl="4" rtl="0">
              <a:spcBef>
                <a:spcPts val="0"/>
              </a:spcBef>
              <a:buSzPct val="100000"/>
              <a:defRPr sz="3600"/>
            </a:lvl5pPr>
            <a:lvl6pPr lvl="5" rtl="0">
              <a:spcBef>
                <a:spcPts val="0"/>
              </a:spcBef>
              <a:buSzPct val="100000"/>
              <a:defRPr sz="3600"/>
            </a:lvl6pPr>
            <a:lvl7pPr lvl="6" rtl="0">
              <a:spcBef>
                <a:spcPts val="0"/>
              </a:spcBef>
              <a:buSzPct val="100000"/>
              <a:defRPr sz="3600"/>
            </a:lvl7pPr>
            <a:lvl8pPr lvl="7" rtl="0">
              <a:spcBef>
                <a:spcPts val="0"/>
              </a:spcBef>
              <a:buSzPct val="100000"/>
              <a:defRPr sz="3600"/>
            </a:lvl8pPr>
            <a:lvl9pPr lvl="8" rtl="0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84" name="Shape 84"/>
          <p:cNvSpPr txBox="1"/>
          <p:nvPr>
            <p:ph idx="1" type="subTitle"/>
          </p:nvPr>
        </p:nvSpPr>
        <p:spPr>
          <a:xfrm>
            <a:off x="685800" y="3068650"/>
            <a:ext cx="4988400" cy="784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buNone/>
              <a:defRPr sz="1400"/>
            </a:lvl1pPr>
            <a:lvl2pPr lvl="1" rtl="0">
              <a:spcBef>
                <a:spcPts val="0"/>
              </a:spcBef>
              <a:buSzPct val="100000"/>
              <a:buNone/>
              <a:defRPr sz="1400"/>
            </a:lvl2pPr>
            <a:lvl3pPr lvl="2" rtl="0">
              <a:spcBef>
                <a:spcPts val="0"/>
              </a:spcBef>
              <a:buSzPct val="100000"/>
              <a:buNone/>
              <a:defRPr sz="1400"/>
            </a:lvl3pPr>
            <a:lvl4pPr lvl="3" rtl="0">
              <a:spcBef>
                <a:spcPts val="0"/>
              </a:spcBef>
              <a:buSzPct val="100000"/>
              <a:buNone/>
              <a:defRPr sz="1400"/>
            </a:lvl4pPr>
            <a:lvl5pPr lvl="4" rtl="0">
              <a:spcBef>
                <a:spcPts val="0"/>
              </a:spcBef>
              <a:buSzPct val="100000"/>
              <a:buNone/>
              <a:defRPr sz="1400"/>
            </a:lvl5pPr>
            <a:lvl6pPr lvl="5" rtl="0">
              <a:spcBef>
                <a:spcPts val="0"/>
              </a:spcBef>
              <a:buSzPct val="100000"/>
              <a:buNone/>
              <a:defRPr sz="1400"/>
            </a:lvl6pPr>
            <a:lvl7pPr lvl="6" rtl="0">
              <a:spcBef>
                <a:spcPts val="0"/>
              </a:spcBef>
              <a:buSzPct val="100000"/>
              <a:buNone/>
              <a:defRPr sz="1400"/>
            </a:lvl7pPr>
            <a:lvl8pPr lvl="7" rtl="0">
              <a:spcBef>
                <a:spcPts val="0"/>
              </a:spcBef>
              <a:buSzPct val="100000"/>
              <a:buNone/>
              <a:defRPr sz="1400"/>
            </a:lvl8pPr>
            <a:lvl9pPr lvl="8" rtl="0">
              <a:spcBef>
                <a:spcPts val="0"/>
              </a:spcBef>
              <a:buSzPct val="1000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1.jpg" id="86" name="Shape 86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88" name="Shape 88"/>
          <p:cNvCxnSpPr/>
          <p:nvPr/>
        </p:nvCxnSpPr>
        <p:spPr>
          <a:xfrm>
            <a:off x="1915850" y="865200"/>
            <a:ext cx="0" cy="3413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89" name="Shape 89"/>
          <p:cNvSpPr txBox="1"/>
          <p:nvPr>
            <p:ph idx="1" type="body"/>
          </p:nvPr>
        </p:nvSpPr>
        <p:spPr>
          <a:xfrm>
            <a:off x="2529950" y="1013250"/>
            <a:ext cx="5803500" cy="31170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buSzPct val="100000"/>
              <a:defRPr i="1" sz="3000"/>
            </a:lvl1pPr>
            <a:lvl2pPr lvl="1" rtl="0">
              <a:spcBef>
                <a:spcPts val="0"/>
              </a:spcBef>
              <a:buSzPct val="100000"/>
              <a:defRPr i="1" sz="3000"/>
            </a:lvl2pPr>
            <a:lvl3pPr lvl="2" rtl="0">
              <a:spcBef>
                <a:spcPts val="0"/>
              </a:spcBef>
              <a:buSzPct val="100000"/>
              <a:defRPr i="1" sz="3000"/>
            </a:lvl3pPr>
            <a:lvl4pPr lvl="3" rtl="0">
              <a:spcBef>
                <a:spcPts val="0"/>
              </a:spcBef>
              <a:buSzPct val="100000"/>
              <a:defRPr i="1" sz="3000"/>
            </a:lvl4pPr>
            <a:lvl5pPr lvl="4" rtl="0">
              <a:spcBef>
                <a:spcPts val="0"/>
              </a:spcBef>
              <a:buSzPct val="100000"/>
              <a:defRPr i="1" sz="3000"/>
            </a:lvl5pPr>
            <a:lvl6pPr lvl="5" rtl="0">
              <a:spcBef>
                <a:spcPts val="0"/>
              </a:spcBef>
              <a:buSzPct val="100000"/>
              <a:defRPr i="1" sz="3000"/>
            </a:lvl6pPr>
            <a:lvl7pPr lvl="6" rtl="0">
              <a:spcBef>
                <a:spcPts val="0"/>
              </a:spcBef>
              <a:buSzPct val="100000"/>
              <a:defRPr i="1" sz="3000"/>
            </a:lvl7pPr>
            <a:lvl8pPr lvl="7" rtl="0">
              <a:spcBef>
                <a:spcPts val="0"/>
              </a:spcBef>
              <a:buSzPct val="100000"/>
              <a:defRPr i="1" sz="3000"/>
            </a:lvl8pPr>
            <a:lvl9pPr lvl="8" rtl="0">
              <a:spcBef>
                <a:spcPts val="0"/>
              </a:spcBef>
              <a:buSzPct val="100000"/>
              <a:defRPr i="1" sz="3000"/>
            </a:lvl9pPr>
          </a:lstStyle>
          <a:p/>
        </p:txBody>
      </p:sp>
      <p:sp>
        <p:nvSpPr>
          <p:cNvPr id="90" name="Shape 90"/>
          <p:cNvSpPr txBox="1"/>
          <p:nvPr/>
        </p:nvSpPr>
        <p:spPr>
          <a:xfrm>
            <a:off x="283500" y="1864150"/>
            <a:ext cx="16323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ko" sz="1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</a:p>
        </p:txBody>
      </p:sp>
      <p:sp>
        <p:nvSpPr>
          <p:cNvPr id="91" name="Shape 91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+ 1 colum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93" name="Shape 9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95" name="Shape 95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96" name="Shape 96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2961550" y="1146025"/>
            <a:ext cx="5502900" cy="3547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buFont typeface="Raleway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+ 2 column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100" name="Shape 100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02" name="Shape 102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03" name="Shape 103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2949199" y="1146025"/>
            <a:ext cx="2740200" cy="3780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/>
        </p:txBody>
      </p:sp>
      <p:sp>
        <p:nvSpPr>
          <p:cNvPr id="105" name="Shape 105"/>
          <p:cNvSpPr txBox="1"/>
          <p:nvPr>
            <p:ph idx="2" type="body"/>
          </p:nvPr>
        </p:nvSpPr>
        <p:spPr>
          <a:xfrm>
            <a:off x="5854441" y="1146025"/>
            <a:ext cx="2740199" cy="3780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/>
        </p:txBody>
      </p:sp>
      <p:sp>
        <p:nvSpPr>
          <p:cNvPr id="106" name="Shape 10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+ 3 column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108" name="Shape 108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10" name="Shape 110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11" name="Shape 111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2739575" y="1085100"/>
            <a:ext cx="1896300" cy="384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/>
        </p:txBody>
      </p:sp>
      <p:sp>
        <p:nvSpPr>
          <p:cNvPr id="113" name="Shape 113"/>
          <p:cNvSpPr txBox="1"/>
          <p:nvPr>
            <p:ph idx="2" type="body"/>
          </p:nvPr>
        </p:nvSpPr>
        <p:spPr>
          <a:xfrm>
            <a:off x="4732983" y="1085100"/>
            <a:ext cx="1896300" cy="384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/>
        </p:txBody>
      </p:sp>
      <p:sp>
        <p:nvSpPr>
          <p:cNvPr id="114" name="Shape 114"/>
          <p:cNvSpPr txBox="1"/>
          <p:nvPr>
            <p:ph idx="3" type="body"/>
          </p:nvPr>
        </p:nvSpPr>
        <p:spPr>
          <a:xfrm>
            <a:off x="6726392" y="1085100"/>
            <a:ext cx="1896300" cy="3840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400"/>
            </a:lvl2pPr>
            <a:lvl3pPr lvl="2" rtl="0">
              <a:spcBef>
                <a:spcPts val="0"/>
              </a:spcBef>
              <a:buSzPct val="100000"/>
              <a:defRPr sz="1400"/>
            </a:lvl3pPr>
            <a:lvl4pPr lvl="3" rtl="0">
              <a:spcBef>
                <a:spcPts val="0"/>
              </a:spcBef>
              <a:buSzPct val="100000"/>
              <a:defRPr sz="1400"/>
            </a:lvl4pPr>
            <a:lvl5pPr lvl="4" rtl="0">
              <a:spcBef>
                <a:spcPts val="0"/>
              </a:spcBef>
              <a:buSzPct val="100000"/>
              <a:defRPr sz="1400"/>
            </a:lvl5pPr>
            <a:lvl6pPr lvl="5" rtl="0">
              <a:spcBef>
                <a:spcPts val="0"/>
              </a:spcBef>
              <a:buSzPct val="100000"/>
              <a:defRPr sz="1400"/>
            </a:lvl6pPr>
            <a:lvl7pPr lvl="6" rtl="0">
              <a:spcBef>
                <a:spcPts val="0"/>
              </a:spcBef>
              <a:buSzPct val="100000"/>
              <a:defRPr sz="1400"/>
            </a:lvl7pPr>
            <a:lvl8pPr lvl="7" rtl="0">
              <a:spcBef>
                <a:spcPts val="0"/>
              </a:spcBef>
              <a:buSzPct val="100000"/>
              <a:defRPr sz="1400"/>
            </a:lvl8pPr>
            <a:lvl9pPr lvl="8" rtl="0">
              <a:spcBef>
                <a:spcPts val="0"/>
              </a:spcBef>
              <a:buSzPct val="100000"/>
              <a:defRPr sz="1400"/>
            </a:lvl9pPr>
          </a:lstStyle>
          <a:p/>
        </p:txBody>
      </p:sp>
      <p:sp>
        <p:nvSpPr>
          <p:cNvPr id="115" name="Shape 115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117" name="Shape 117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19" name="Shape 119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20" name="Shape 120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21" name="Shape 121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123" name="Shape 12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25" name="Shape 125"/>
          <p:cNvCxnSpPr/>
          <p:nvPr/>
        </p:nvCxnSpPr>
        <p:spPr>
          <a:xfrm>
            <a:off x="556950" y="4189168"/>
            <a:ext cx="80301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26" name="Shape 126"/>
          <p:cNvSpPr txBox="1"/>
          <p:nvPr>
            <p:ph idx="1" type="body"/>
          </p:nvPr>
        </p:nvSpPr>
        <p:spPr>
          <a:xfrm>
            <a:off x="457200" y="4189174"/>
            <a:ext cx="8229600" cy="6105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rtl="0" algn="ctr">
              <a:spcBef>
                <a:spcPts val="360"/>
              </a:spcBef>
              <a:buSzPct val="100000"/>
              <a:buNone/>
              <a:defRPr sz="1200"/>
            </a:lvl1pPr>
          </a:lstStyle>
          <a:p/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uildings2.jpg" id="129" name="Shape 129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Shape 130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lank no photo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6486D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Batang"/>
              <a:buNone/>
              <a:defRPr b="1" sz="18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2961550" y="1146025"/>
            <a:ext cx="5502900" cy="3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60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1pPr>
            <a:lvl2pPr lvl="1">
              <a:spcBef>
                <a:spcPts val="48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2pPr>
            <a:lvl3pPr lvl="2">
              <a:spcBef>
                <a:spcPts val="48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3pPr>
            <a:lvl4pPr lvl="3">
              <a:spcBef>
                <a:spcPts val="36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4pPr>
            <a:lvl5pPr lvl="4">
              <a:spcBef>
                <a:spcPts val="36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5pPr>
            <a:lvl6pPr lvl="5">
              <a:spcBef>
                <a:spcPts val="36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6pPr>
            <a:lvl7pPr lvl="6">
              <a:spcBef>
                <a:spcPts val="36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7pPr>
            <a:lvl8pPr lvl="7">
              <a:spcBef>
                <a:spcPts val="36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8pPr>
            <a:lvl9pPr lvl="8">
              <a:spcBef>
                <a:spcPts val="360"/>
              </a:spcBef>
              <a:buClr>
                <a:srgbClr val="FFFFFF"/>
              </a:buClr>
              <a:buSzPct val="100000"/>
              <a:buFont typeface="Batang"/>
              <a:buChar char="▫"/>
              <a:defRPr sz="2400">
                <a:solidFill>
                  <a:srgbClr val="FFFFFF"/>
                </a:solidFill>
                <a:latin typeface="Batang"/>
                <a:ea typeface="Batang"/>
                <a:cs typeface="Batang"/>
                <a:sym typeface="Batang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b="1" lang="ko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6486DB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Font typeface="Montserrat"/>
              <a:buNone/>
              <a:def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2961550" y="1146025"/>
            <a:ext cx="5502900" cy="3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60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48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48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36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36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36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36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36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360"/>
              </a:spcBef>
              <a:buClr>
                <a:srgbClr val="FFFFFF"/>
              </a:buClr>
              <a:buSzPct val="100000"/>
              <a:buFont typeface="Raleway"/>
              <a:buChar char="▫"/>
              <a:defRPr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b="1" lang="ko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7.png"/><Relationship Id="rId4" Type="http://schemas.openxmlformats.org/officeDocument/2006/relationships/image" Target="../media/image0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9.png"/><Relationship Id="rId4" Type="http://schemas.openxmlformats.org/officeDocument/2006/relationships/image" Target="../media/image18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type="ctrTitle"/>
          </p:nvPr>
        </p:nvSpPr>
        <p:spPr>
          <a:xfrm>
            <a:off x="685800" y="1789325"/>
            <a:ext cx="6630600" cy="1159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ko" sz="30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Time for Creative Accumulation: </a:t>
            </a:r>
          </a:p>
          <a:p>
            <a:pPr lvl="0" rtl="0">
              <a:spcBef>
                <a:spcPts val="0"/>
              </a:spcBef>
              <a:buNone/>
            </a:pPr>
            <a:r>
              <a:rPr lang="ko" sz="20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Innovation through accumulated experiences of creative trial-and-error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5732725" y="3382600"/>
            <a:ext cx="25779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ko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Professor Jeong-Dong Lee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ko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Seoul National University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ko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(leejd@snu.ac.kr)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3399" y="413675"/>
            <a:ext cx="901599" cy="366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/>
        </p:nvSpPr>
        <p:spPr>
          <a:xfrm>
            <a:off x="685800" y="1467850"/>
            <a:ext cx="48105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ko" sz="1200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     </a:t>
            </a:r>
            <a:r>
              <a:rPr b="1" lang="ko" sz="1200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KYUNGHYANG FORUM,</a:t>
            </a:r>
            <a:r>
              <a:rPr b="1" lang="ko" sz="1200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 Sep. 28, 2016. Seoul, Korea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1200">
              <a:solidFill>
                <a:srgbClr val="EFEFE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143" name="Shape 143"/>
          <p:cNvGrpSpPr/>
          <p:nvPr/>
        </p:nvGrpSpPr>
        <p:grpSpPr>
          <a:xfrm>
            <a:off x="818751" y="1476648"/>
            <a:ext cx="192481" cy="251472"/>
            <a:chOff x="6718575" y="2318625"/>
            <a:chExt cx="256950" cy="407375"/>
          </a:xfrm>
        </p:grpSpPr>
        <p:sp>
          <p:nvSpPr>
            <p:cNvPr id="144" name="Shape 144"/>
            <p:cNvSpPr/>
            <p:nvPr/>
          </p:nvSpPr>
          <p:spPr>
            <a:xfrm>
              <a:off x="6795900" y="2673600"/>
              <a:ext cx="102300" cy="22550"/>
            </a:xfrm>
            <a:custGeom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6795900" y="2650475"/>
              <a:ext cx="102300" cy="22550"/>
            </a:xfrm>
            <a:custGeom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6795900" y="2696125"/>
              <a:ext cx="102300" cy="29875"/>
            </a:xfrm>
            <a:custGeom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6784925" y="2459275"/>
              <a:ext cx="35350" cy="166875"/>
            </a:xfrm>
            <a:custGeom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6718575" y="2318625"/>
              <a:ext cx="256950" cy="307525"/>
            </a:xfrm>
            <a:custGeom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6873825" y="2459275"/>
              <a:ext cx="35350" cy="166875"/>
            </a:xfrm>
            <a:custGeom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6801975" y="2453200"/>
              <a:ext cx="90150" cy="19500"/>
            </a:xfrm>
            <a:custGeom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6795900" y="2628550"/>
              <a:ext cx="102300" cy="25"/>
            </a:xfrm>
            <a:custGeom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>
                <a:latin typeface="Raleway"/>
                <a:ea typeface="Raleway"/>
                <a:cs typeface="Raleway"/>
                <a:sym typeface="Raleway"/>
              </a:rPr>
              <a:t>‹#›</a:t>
            </a:fld>
          </a:p>
        </p:txBody>
      </p:sp>
      <p:sp>
        <p:nvSpPr>
          <p:cNvPr id="157" name="Shape 157"/>
          <p:cNvSpPr txBox="1"/>
          <p:nvPr>
            <p:ph idx="4294967295" type="ctrTitle"/>
          </p:nvPr>
        </p:nvSpPr>
        <p:spPr>
          <a:xfrm>
            <a:off x="966525" y="449475"/>
            <a:ext cx="7684800" cy="441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Growth history of the Korean economy </a:t>
            </a:r>
          </a:p>
        </p:txBody>
      </p:sp>
      <p:sp>
        <p:nvSpPr>
          <p:cNvPr id="158" name="Shape 158"/>
          <p:cNvSpPr/>
          <p:nvPr/>
        </p:nvSpPr>
        <p:spPr>
          <a:xfrm>
            <a:off x="575939" y="618497"/>
            <a:ext cx="311199" cy="271966"/>
          </a:xfrm>
          <a:custGeom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Chart 0" id="159" name="Shape 15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150" y="1230137"/>
            <a:ext cx="5675975" cy="320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938525" y="540000"/>
            <a:ext cx="50316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Middle income trap...</a:t>
            </a:r>
          </a:p>
        </p:txBody>
      </p:sp>
      <p:sp>
        <p:nvSpPr>
          <p:cNvPr id="165" name="Shape 165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166" name="Shape 166"/>
          <p:cNvSpPr txBox="1"/>
          <p:nvPr/>
        </p:nvSpPr>
        <p:spPr>
          <a:xfrm>
            <a:off x="1385975" y="1807875"/>
            <a:ext cx="24072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Threshold of middle income trap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1385975" y="2772450"/>
            <a:ext cx="2653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Only 13 countries out of the trap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1385975" y="3545850"/>
            <a:ext cx="2653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Korea as one of the benchmarking cases</a:t>
            </a:r>
          </a:p>
        </p:txBody>
      </p:sp>
      <p:grpSp>
        <p:nvGrpSpPr>
          <p:cNvPr id="169" name="Shape 169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170" name="Shape 170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922" y="1160450"/>
            <a:ext cx="4117899" cy="346647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Shape 173"/>
          <p:cNvSpPr/>
          <p:nvPr/>
        </p:nvSpPr>
        <p:spPr>
          <a:xfrm>
            <a:off x="895300" y="17720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/>
        </p:nvSpPr>
        <p:spPr>
          <a:xfrm>
            <a:off x="895300" y="26864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895300" y="35246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181" name="Shape 181"/>
          <p:cNvSpPr txBox="1"/>
          <p:nvPr>
            <p:ph type="title"/>
          </p:nvPr>
        </p:nvSpPr>
        <p:spPr>
          <a:xfrm>
            <a:off x="938525" y="489000"/>
            <a:ext cx="76422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latin typeface="Malgun Gothic"/>
                <a:ea typeface="Malgun Gothic"/>
                <a:cs typeface="Malgun Gothic"/>
                <a:sym typeface="Malgun Gothic"/>
              </a:rPr>
              <a:t>Key q</a:t>
            </a:r>
            <a:r>
              <a:rPr lang="ko" sz="2600">
                <a:latin typeface="Malgun Gothic"/>
                <a:ea typeface="Malgun Gothic"/>
                <a:cs typeface="Malgun Gothic"/>
                <a:sym typeface="Malgun Gothic"/>
              </a:rPr>
              <a:t>uestions regarding middle income trap</a:t>
            </a:r>
          </a:p>
        </p:txBody>
      </p:sp>
      <p:grpSp>
        <p:nvGrpSpPr>
          <p:cNvPr id="182" name="Shape 182"/>
          <p:cNvGrpSpPr/>
          <p:nvPr/>
        </p:nvGrpSpPr>
        <p:grpSpPr>
          <a:xfrm>
            <a:off x="568468" y="598716"/>
            <a:ext cx="326164" cy="329886"/>
            <a:chOff x="5290150" y="1636700"/>
            <a:chExt cx="425025" cy="429875"/>
          </a:xfrm>
        </p:grpSpPr>
        <p:sp>
          <p:nvSpPr>
            <p:cNvPr id="183" name="Shape 183"/>
            <p:cNvSpPr/>
            <p:nvPr/>
          </p:nvSpPr>
          <p:spPr>
            <a:xfrm>
              <a:off x="5396700" y="1939925"/>
              <a:ext cx="211900" cy="126650"/>
            </a:xfrm>
            <a:custGeom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84" name="Shape 184"/>
            <p:cNvSpPr/>
            <p:nvPr/>
          </p:nvSpPr>
          <p:spPr>
            <a:xfrm>
              <a:off x="5290150" y="1636700"/>
              <a:ext cx="425025" cy="294100"/>
            </a:xfrm>
            <a:custGeom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85" name="Shape 185"/>
          <p:cNvSpPr txBox="1"/>
          <p:nvPr/>
        </p:nvSpPr>
        <p:spPr>
          <a:xfrm>
            <a:off x="1434050" y="1578400"/>
            <a:ext cx="65766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W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hy would most countries get trapped?</a:t>
            </a: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186" name="Shape 186"/>
          <p:cNvSpPr/>
          <p:nvPr/>
        </p:nvSpPr>
        <p:spPr>
          <a:xfrm>
            <a:off x="1047700" y="15339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 txBox="1"/>
          <p:nvPr/>
        </p:nvSpPr>
        <p:spPr>
          <a:xfrm>
            <a:off x="1434050" y="2181475"/>
            <a:ext cx="6991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How did Korea escape from the trap?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1434050" y="2788048"/>
            <a:ext cx="55533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</a:rPr>
              <a:t>What are the challenges of the Korean economy?</a:t>
            </a:r>
          </a:p>
        </p:txBody>
      </p:sp>
      <p:sp>
        <p:nvSpPr>
          <p:cNvPr id="189" name="Shape 189"/>
          <p:cNvSpPr/>
          <p:nvPr/>
        </p:nvSpPr>
        <p:spPr>
          <a:xfrm>
            <a:off x="1047700" y="214826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1047700" y="27626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1" name="Shape 191"/>
          <p:cNvSpPr txBox="1"/>
          <p:nvPr/>
        </p:nvSpPr>
        <p:spPr>
          <a:xfrm>
            <a:off x="1434050" y="3550048"/>
            <a:ext cx="55533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Answers based on the two kinds of concepts innovation capabilities</a:t>
            </a:r>
          </a:p>
        </p:txBody>
      </p:sp>
      <p:grpSp>
        <p:nvGrpSpPr>
          <p:cNvPr id="192" name="Shape 192"/>
          <p:cNvGrpSpPr/>
          <p:nvPr/>
        </p:nvGrpSpPr>
        <p:grpSpPr>
          <a:xfrm>
            <a:off x="1039287" y="3478905"/>
            <a:ext cx="328025" cy="343929"/>
            <a:chOff x="5961125" y="1623900"/>
            <a:chExt cx="427450" cy="448175"/>
          </a:xfrm>
        </p:grpSpPr>
        <p:sp>
          <p:nvSpPr>
            <p:cNvPr id="193" name="Shape 193"/>
            <p:cNvSpPr/>
            <p:nvPr/>
          </p:nvSpPr>
          <p:spPr>
            <a:xfrm>
              <a:off x="5961125" y="1678700"/>
              <a:ext cx="376925" cy="376925"/>
            </a:xfrm>
            <a:custGeom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6009825" y="1727425"/>
              <a:ext cx="279500" cy="279500"/>
            </a:xfrm>
            <a:custGeom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>
              <a:off x="6107250" y="1824850"/>
              <a:ext cx="84650" cy="84650"/>
            </a:xfrm>
            <a:custGeom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6" name="Shape 196"/>
            <p:cNvSpPr/>
            <p:nvPr/>
          </p:nvSpPr>
          <p:spPr>
            <a:xfrm>
              <a:off x="6058550" y="1776125"/>
              <a:ext cx="182075" cy="182075"/>
            </a:xfrm>
            <a:custGeom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7" name="Shape 197"/>
            <p:cNvSpPr/>
            <p:nvPr/>
          </p:nvSpPr>
          <p:spPr>
            <a:xfrm>
              <a:off x="5971475" y="2001400"/>
              <a:ext cx="74925" cy="70675"/>
            </a:xfrm>
            <a:custGeom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>
              <a:off x="6253375" y="2001400"/>
              <a:ext cx="74325" cy="70675"/>
            </a:xfrm>
            <a:custGeom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>
              <a:off x="6137700" y="1623900"/>
              <a:ext cx="250875" cy="255150"/>
            </a:xfrm>
            <a:custGeom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type="title"/>
          </p:nvPr>
        </p:nvSpPr>
        <p:spPr>
          <a:xfrm>
            <a:off x="938525" y="540000"/>
            <a:ext cx="67032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Two kinds of innovation capabilities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1385975" y="1518050"/>
            <a:ext cx="64827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Concept design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by developed countries</a:t>
            </a:r>
          </a:p>
        </p:txBody>
      </p:sp>
      <p:sp>
        <p:nvSpPr>
          <p:cNvPr id="206" name="Shape 20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207" name="Shape 207"/>
          <p:cNvSpPr txBox="1"/>
          <p:nvPr/>
        </p:nvSpPr>
        <p:spPr>
          <a:xfrm>
            <a:off x="1385975" y="1858050"/>
            <a:ext cx="67527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Implementation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by developing countries</a:t>
            </a:r>
          </a:p>
        </p:txBody>
      </p:sp>
      <p:grpSp>
        <p:nvGrpSpPr>
          <p:cNvPr id="208" name="Shape 208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209" name="Shape 209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0" name="Shape 210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11" name="Shape 211"/>
          <p:cNvSpPr/>
          <p:nvPr/>
        </p:nvSpPr>
        <p:spPr>
          <a:xfrm>
            <a:off x="878687" y="14926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878687" y="183936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13" name="Shape 213"/>
          <p:cNvCxnSpPr/>
          <p:nvPr/>
        </p:nvCxnSpPr>
        <p:spPr>
          <a:xfrm rot="10800000">
            <a:off x="2455125" y="2462375"/>
            <a:ext cx="0" cy="20307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14" name="Shape 214"/>
          <p:cNvSpPr/>
          <p:nvPr/>
        </p:nvSpPr>
        <p:spPr>
          <a:xfrm>
            <a:off x="2811125" y="3763725"/>
            <a:ext cx="1153900" cy="392800"/>
          </a:xfrm>
          <a:custGeom>
            <a:pathLst>
              <a:path extrusionOk="0" h="15712" w="46156">
                <a:moveTo>
                  <a:pt x="0" y="15712"/>
                </a:moveTo>
                <a:cubicBezTo>
                  <a:pt x="3929" y="12343"/>
                  <a:pt x="7745" y="8129"/>
                  <a:pt x="12767" y="6874"/>
                </a:cubicBezTo>
                <a:cubicBezTo>
                  <a:pt x="16895" y="5841"/>
                  <a:pt x="21404" y="7906"/>
                  <a:pt x="25533" y="6874"/>
                </a:cubicBezTo>
                <a:cubicBezTo>
                  <a:pt x="32562" y="5116"/>
                  <a:pt x="38909" y="0"/>
                  <a:pt x="46156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215" name="Shape 215"/>
          <p:cNvSpPr/>
          <p:nvPr/>
        </p:nvSpPr>
        <p:spPr>
          <a:xfrm>
            <a:off x="4897975" y="2892150"/>
            <a:ext cx="1239901" cy="368275"/>
          </a:xfrm>
          <a:custGeom>
            <a:pathLst>
              <a:path extrusionOk="0" h="14731" w="41737">
                <a:moveTo>
                  <a:pt x="0" y="14731"/>
                </a:moveTo>
                <a:cubicBezTo>
                  <a:pt x="3980" y="13404"/>
                  <a:pt x="7615" y="10774"/>
                  <a:pt x="11785" y="10311"/>
                </a:cubicBezTo>
                <a:cubicBezTo>
                  <a:pt x="22279" y="9145"/>
                  <a:pt x="37014" y="9444"/>
                  <a:pt x="41737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216" name="Shape 216"/>
          <p:cNvSpPr/>
          <p:nvPr/>
        </p:nvSpPr>
        <p:spPr>
          <a:xfrm>
            <a:off x="4038700" y="3788275"/>
            <a:ext cx="548720" cy="259051"/>
          </a:xfrm>
          <a:custGeom>
            <a:pathLst>
              <a:path extrusionOk="0" h="3928" w="29952">
                <a:moveTo>
                  <a:pt x="0" y="0"/>
                </a:moveTo>
                <a:cubicBezTo>
                  <a:pt x="10049" y="628"/>
                  <a:pt x="19882" y="3928"/>
                  <a:pt x="29952" y="3928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217" name="Shape 217"/>
          <p:cNvSpPr/>
          <p:nvPr/>
        </p:nvSpPr>
        <p:spPr>
          <a:xfrm>
            <a:off x="4026425" y="3534557"/>
            <a:ext cx="859275" cy="253725"/>
          </a:xfrm>
          <a:custGeom>
            <a:pathLst>
              <a:path extrusionOk="0" h="10149" w="34371">
                <a:moveTo>
                  <a:pt x="0" y="10149"/>
                </a:moveTo>
                <a:cubicBezTo>
                  <a:pt x="7463" y="8016"/>
                  <a:pt x="13650" y="2460"/>
                  <a:pt x="21114" y="328"/>
                </a:cubicBezTo>
                <a:cubicBezTo>
                  <a:pt x="25702" y="-982"/>
                  <a:pt x="30103" y="3595"/>
                  <a:pt x="34371" y="5729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218" name="Shape 218"/>
          <p:cNvSpPr/>
          <p:nvPr/>
        </p:nvSpPr>
        <p:spPr>
          <a:xfrm>
            <a:off x="3965025" y="3014900"/>
            <a:ext cx="548738" cy="761090"/>
          </a:xfrm>
          <a:custGeom>
            <a:pathLst>
              <a:path extrusionOk="0" h="21605" w="17677">
                <a:moveTo>
                  <a:pt x="0" y="21605"/>
                </a:moveTo>
                <a:cubicBezTo>
                  <a:pt x="1913" y="15877"/>
                  <a:pt x="7120" y="11783"/>
                  <a:pt x="9821" y="6383"/>
                </a:cubicBezTo>
                <a:cubicBezTo>
                  <a:pt x="10772" y="4479"/>
                  <a:pt x="10505" y="1671"/>
                  <a:pt x="12276" y="491"/>
                </a:cubicBezTo>
                <a:cubicBezTo>
                  <a:pt x="13431" y="-279"/>
                  <a:pt x="14066" y="4207"/>
                  <a:pt x="15222" y="3437"/>
                </a:cubicBezTo>
                <a:cubicBezTo>
                  <a:pt x="18644" y="1155"/>
                  <a:pt x="16843" y="833"/>
                  <a:pt x="17677" y="0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219" name="Shape 219"/>
          <p:cNvSpPr/>
          <p:nvPr/>
        </p:nvSpPr>
        <p:spPr>
          <a:xfrm>
            <a:off x="4026425" y="3281610"/>
            <a:ext cx="887200" cy="518950"/>
          </a:xfrm>
          <a:custGeom>
            <a:pathLst>
              <a:path extrusionOk="0" h="20758" w="35488">
                <a:moveTo>
                  <a:pt x="0" y="20758"/>
                </a:moveTo>
                <a:cubicBezTo>
                  <a:pt x="5778" y="12667"/>
                  <a:pt x="15099" y="4554"/>
                  <a:pt x="25042" y="4554"/>
                </a:cubicBezTo>
                <a:cubicBezTo>
                  <a:pt x="27339" y="4554"/>
                  <a:pt x="29628" y="5252"/>
                  <a:pt x="31916" y="5045"/>
                </a:cubicBezTo>
                <a:cubicBezTo>
                  <a:pt x="33679" y="4884"/>
                  <a:pt x="36114" y="-625"/>
                  <a:pt x="34862" y="626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cxnSp>
        <p:nvCxnSpPr>
          <p:cNvPr id="220" name="Shape 220"/>
          <p:cNvCxnSpPr/>
          <p:nvPr/>
        </p:nvCxnSpPr>
        <p:spPr>
          <a:xfrm flipH="1" rot="10800000">
            <a:off x="1362600" y="3764625"/>
            <a:ext cx="5114400" cy="1140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21" name="Shape 221"/>
          <p:cNvSpPr txBox="1"/>
          <p:nvPr/>
        </p:nvSpPr>
        <p:spPr>
          <a:xfrm>
            <a:off x="1490621" y="37868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Low 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1490621" y="32056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Middle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1482721" y="2663762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High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2585796" y="21585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GDP per capita </a:t>
            </a:r>
          </a:p>
        </p:txBody>
      </p:sp>
      <p:cxnSp>
        <p:nvCxnSpPr>
          <p:cNvPr id="225" name="Shape 225"/>
          <p:cNvCxnSpPr/>
          <p:nvPr/>
        </p:nvCxnSpPr>
        <p:spPr>
          <a:xfrm flipH="1" rot="10800000">
            <a:off x="1362600" y="3261687"/>
            <a:ext cx="5114400" cy="1140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226" name="Shape 226"/>
          <p:cNvCxnSpPr/>
          <p:nvPr/>
        </p:nvCxnSpPr>
        <p:spPr>
          <a:xfrm>
            <a:off x="2467400" y="4463425"/>
            <a:ext cx="43332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27" name="Shape 227"/>
          <p:cNvSpPr txBox="1"/>
          <p:nvPr/>
        </p:nvSpPr>
        <p:spPr>
          <a:xfrm>
            <a:off x="6523177" y="4047325"/>
            <a:ext cx="1639799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rgbClr val="D9D9D9"/>
                </a:solidFill>
              </a:rPr>
              <a:t>Development stage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2753426" y="3863075"/>
            <a:ext cx="15501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Implementation capability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4974176" y="3863075"/>
            <a:ext cx="15501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Concept design capability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type="title"/>
          </p:nvPr>
        </p:nvSpPr>
        <p:spPr>
          <a:xfrm>
            <a:off x="938525" y="540000"/>
            <a:ext cx="73206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From implementation capability...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1385975" y="3121500"/>
            <a:ext cx="29169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Learning-by-doing</a:t>
            </a:r>
          </a:p>
        </p:txBody>
      </p:sp>
      <p:sp>
        <p:nvSpPr>
          <p:cNvPr id="236" name="Shape 236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237" name="Shape 237"/>
          <p:cNvSpPr txBox="1"/>
          <p:nvPr/>
        </p:nvSpPr>
        <p:spPr>
          <a:xfrm>
            <a:off x="1385975" y="1822837"/>
            <a:ext cx="2653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Developing countries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1385975" y="2361500"/>
            <a:ext cx="2971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Efficiency driven, speed, minimal error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1385975" y="3693400"/>
            <a:ext cx="32460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 and benchmarking information-based 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grpSp>
        <p:nvGrpSpPr>
          <p:cNvPr id="240" name="Shape 240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241" name="Shape 241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43" name="Shape 243"/>
          <p:cNvSpPr/>
          <p:nvPr/>
        </p:nvSpPr>
        <p:spPr>
          <a:xfrm>
            <a:off x="878687" y="17974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878687" y="24301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878687" y="30628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878687" y="3693387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47" name="Shape 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1987" y="1356295"/>
            <a:ext cx="3896687" cy="202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1975" y="3246275"/>
            <a:ext cx="3896700" cy="142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938525" y="540000"/>
            <a:ext cx="73206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To concept design capability...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1385975" y="3121500"/>
            <a:ext cx="29169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Learning-by-building</a:t>
            </a:r>
          </a:p>
        </p:txBody>
      </p:sp>
      <p:sp>
        <p:nvSpPr>
          <p:cNvPr id="255" name="Shape 255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256" name="Shape 256"/>
          <p:cNvSpPr txBox="1"/>
          <p:nvPr/>
        </p:nvSpPr>
        <p:spPr>
          <a:xfrm>
            <a:off x="1385975" y="1822837"/>
            <a:ext cx="2653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Developed 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countries 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1385975" y="2361500"/>
            <a:ext cx="2971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Differentiation </a:t>
            </a: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driven, creative tacit knowledge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1385975" y="3693400"/>
            <a:ext cx="32460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Accumulated experience of creative trial-and-error</a:t>
            </a:r>
          </a:p>
        </p:txBody>
      </p:sp>
      <p:grpSp>
        <p:nvGrpSpPr>
          <p:cNvPr id="259" name="Shape 259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260" name="Shape 260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62" name="Shape 262"/>
          <p:cNvSpPr/>
          <p:nvPr/>
        </p:nvSpPr>
        <p:spPr>
          <a:xfrm>
            <a:off x="878687" y="17974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878687" y="24301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878687" y="30628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5" name="Shape 265"/>
          <p:cNvSpPr/>
          <p:nvPr/>
        </p:nvSpPr>
        <p:spPr>
          <a:xfrm>
            <a:off x="878687" y="3693387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0075" y="1525600"/>
            <a:ext cx="4063624" cy="156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Shape 2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2622" y="3013601"/>
            <a:ext cx="2241078" cy="149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0074" y="3013600"/>
            <a:ext cx="2292488" cy="1491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/>
          <p:nvPr>
            <p:ph type="title"/>
          </p:nvPr>
        </p:nvSpPr>
        <p:spPr>
          <a:xfrm>
            <a:off x="938525" y="540000"/>
            <a:ext cx="67032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Source of middle income trap</a:t>
            </a:r>
          </a:p>
        </p:txBody>
      </p:sp>
      <p:sp>
        <p:nvSpPr>
          <p:cNvPr id="274" name="Shape 274"/>
          <p:cNvSpPr txBox="1"/>
          <p:nvPr/>
        </p:nvSpPr>
        <p:spPr>
          <a:xfrm>
            <a:off x="1385975" y="1365650"/>
            <a:ext cx="75015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7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Difficult to move from implementation to concept design capabilites </a:t>
            </a:r>
          </a:p>
        </p:txBody>
      </p:sp>
      <p:sp>
        <p:nvSpPr>
          <p:cNvPr id="275" name="Shape 275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276" name="Shape 276"/>
          <p:cNvSpPr txBox="1"/>
          <p:nvPr/>
        </p:nvSpPr>
        <p:spPr>
          <a:xfrm>
            <a:off x="1385975" y="1705650"/>
            <a:ext cx="67527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7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Middle income trap due to middle innovation trap </a:t>
            </a:r>
          </a:p>
        </p:txBody>
      </p:sp>
      <p:grpSp>
        <p:nvGrpSpPr>
          <p:cNvPr id="277" name="Shape 277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278" name="Shape 278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79" name="Shape 279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80" name="Shape 280"/>
          <p:cNvSpPr/>
          <p:nvPr/>
        </p:nvSpPr>
        <p:spPr>
          <a:xfrm>
            <a:off x="878687" y="13402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1" name="Shape 281"/>
          <p:cNvSpPr/>
          <p:nvPr/>
        </p:nvSpPr>
        <p:spPr>
          <a:xfrm>
            <a:off x="878687" y="168696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82" name="Shape 282"/>
          <p:cNvCxnSpPr/>
          <p:nvPr/>
        </p:nvCxnSpPr>
        <p:spPr>
          <a:xfrm>
            <a:off x="2735375" y="4697125"/>
            <a:ext cx="4124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283" name="Shape 283"/>
          <p:cNvCxnSpPr/>
          <p:nvPr/>
        </p:nvCxnSpPr>
        <p:spPr>
          <a:xfrm rot="10800000">
            <a:off x="2759925" y="2690975"/>
            <a:ext cx="0" cy="20307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84" name="Shape 284"/>
          <p:cNvSpPr/>
          <p:nvPr/>
        </p:nvSpPr>
        <p:spPr>
          <a:xfrm>
            <a:off x="3115925" y="3992325"/>
            <a:ext cx="1153900" cy="392800"/>
          </a:xfrm>
          <a:custGeom>
            <a:pathLst>
              <a:path extrusionOk="0" h="15712" w="46156">
                <a:moveTo>
                  <a:pt x="0" y="15712"/>
                </a:moveTo>
                <a:cubicBezTo>
                  <a:pt x="3929" y="12343"/>
                  <a:pt x="7745" y="8129"/>
                  <a:pt x="12767" y="6874"/>
                </a:cubicBezTo>
                <a:cubicBezTo>
                  <a:pt x="16895" y="5841"/>
                  <a:pt x="21404" y="7906"/>
                  <a:pt x="25533" y="6874"/>
                </a:cubicBezTo>
                <a:cubicBezTo>
                  <a:pt x="32562" y="5116"/>
                  <a:pt x="38909" y="0"/>
                  <a:pt x="46156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285" name="Shape 285"/>
          <p:cNvSpPr/>
          <p:nvPr/>
        </p:nvSpPr>
        <p:spPr>
          <a:xfrm>
            <a:off x="5202775" y="3120750"/>
            <a:ext cx="1239901" cy="368275"/>
          </a:xfrm>
          <a:custGeom>
            <a:pathLst>
              <a:path extrusionOk="0" h="14731" w="41737">
                <a:moveTo>
                  <a:pt x="0" y="14731"/>
                </a:moveTo>
                <a:cubicBezTo>
                  <a:pt x="3980" y="13404"/>
                  <a:pt x="7615" y="10774"/>
                  <a:pt x="11785" y="10311"/>
                </a:cubicBezTo>
                <a:cubicBezTo>
                  <a:pt x="22279" y="9145"/>
                  <a:pt x="37014" y="9444"/>
                  <a:pt x="41737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286" name="Shape 286"/>
          <p:cNvSpPr/>
          <p:nvPr/>
        </p:nvSpPr>
        <p:spPr>
          <a:xfrm>
            <a:off x="4343500" y="4016875"/>
            <a:ext cx="548720" cy="259051"/>
          </a:xfrm>
          <a:custGeom>
            <a:pathLst>
              <a:path extrusionOk="0" h="3928" w="29952">
                <a:moveTo>
                  <a:pt x="0" y="0"/>
                </a:moveTo>
                <a:cubicBezTo>
                  <a:pt x="10049" y="628"/>
                  <a:pt x="19882" y="3928"/>
                  <a:pt x="29952" y="3928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287" name="Shape 287"/>
          <p:cNvSpPr/>
          <p:nvPr/>
        </p:nvSpPr>
        <p:spPr>
          <a:xfrm>
            <a:off x="4331225" y="3763157"/>
            <a:ext cx="859275" cy="253725"/>
          </a:xfrm>
          <a:custGeom>
            <a:pathLst>
              <a:path extrusionOk="0" h="10149" w="34371">
                <a:moveTo>
                  <a:pt x="0" y="10149"/>
                </a:moveTo>
                <a:cubicBezTo>
                  <a:pt x="7463" y="8016"/>
                  <a:pt x="13650" y="2460"/>
                  <a:pt x="21114" y="328"/>
                </a:cubicBezTo>
                <a:cubicBezTo>
                  <a:pt x="25702" y="-982"/>
                  <a:pt x="30103" y="3595"/>
                  <a:pt x="34371" y="5729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288" name="Shape 288"/>
          <p:cNvSpPr/>
          <p:nvPr/>
        </p:nvSpPr>
        <p:spPr>
          <a:xfrm>
            <a:off x="4269825" y="3243500"/>
            <a:ext cx="548738" cy="761090"/>
          </a:xfrm>
          <a:custGeom>
            <a:pathLst>
              <a:path extrusionOk="0" h="21605" w="17677">
                <a:moveTo>
                  <a:pt x="0" y="21605"/>
                </a:moveTo>
                <a:cubicBezTo>
                  <a:pt x="1913" y="15877"/>
                  <a:pt x="7120" y="11783"/>
                  <a:pt x="9821" y="6383"/>
                </a:cubicBezTo>
                <a:cubicBezTo>
                  <a:pt x="10772" y="4479"/>
                  <a:pt x="10505" y="1671"/>
                  <a:pt x="12276" y="491"/>
                </a:cubicBezTo>
                <a:cubicBezTo>
                  <a:pt x="13431" y="-279"/>
                  <a:pt x="14066" y="4207"/>
                  <a:pt x="15222" y="3437"/>
                </a:cubicBezTo>
                <a:cubicBezTo>
                  <a:pt x="18644" y="1155"/>
                  <a:pt x="16843" y="833"/>
                  <a:pt x="17677" y="0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289" name="Shape 289"/>
          <p:cNvSpPr/>
          <p:nvPr/>
        </p:nvSpPr>
        <p:spPr>
          <a:xfrm>
            <a:off x="4331225" y="3510210"/>
            <a:ext cx="887200" cy="518950"/>
          </a:xfrm>
          <a:custGeom>
            <a:pathLst>
              <a:path extrusionOk="0" h="20758" w="35488">
                <a:moveTo>
                  <a:pt x="0" y="20758"/>
                </a:moveTo>
                <a:cubicBezTo>
                  <a:pt x="5778" y="12667"/>
                  <a:pt x="15099" y="4554"/>
                  <a:pt x="25042" y="4554"/>
                </a:cubicBezTo>
                <a:cubicBezTo>
                  <a:pt x="27339" y="4554"/>
                  <a:pt x="29628" y="5252"/>
                  <a:pt x="31916" y="5045"/>
                </a:cubicBezTo>
                <a:cubicBezTo>
                  <a:pt x="33679" y="4884"/>
                  <a:pt x="36114" y="-625"/>
                  <a:pt x="34862" y="626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cxnSp>
        <p:nvCxnSpPr>
          <p:cNvPr id="290" name="Shape 290"/>
          <p:cNvCxnSpPr/>
          <p:nvPr/>
        </p:nvCxnSpPr>
        <p:spPr>
          <a:xfrm flipH="1" rot="10800000">
            <a:off x="1667400" y="3993225"/>
            <a:ext cx="5114400" cy="1140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91" name="Shape 291"/>
          <p:cNvSpPr txBox="1"/>
          <p:nvPr/>
        </p:nvSpPr>
        <p:spPr>
          <a:xfrm>
            <a:off x="1795421" y="40154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Low 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1795421" y="34342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Middle</a:t>
            </a:r>
          </a:p>
        </p:txBody>
      </p:sp>
      <p:sp>
        <p:nvSpPr>
          <p:cNvPr id="293" name="Shape 293"/>
          <p:cNvSpPr txBox="1"/>
          <p:nvPr/>
        </p:nvSpPr>
        <p:spPr>
          <a:xfrm>
            <a:off x="1787521" y="2892362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High</a:t>
            </a:r>
          </a:p>
        </p:txBody>
      </p:sp>
      <p:sp>
        <p:nvSpPr>
          <p:cNvPr id="294" name="Shape 294"/>
          <p:cNvSpPr txBox="1"/>
          <p:nvPr/>
        </p:nvSpPr>
        <p:spPr>
          <a:xfrm>
            <a:off x="2767821" y="2386950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GDP per capita </a:t>
            </a:r>
          </a:p>
        </p:txBody>
      </p:sp>
      <p:sp>
        <p:nvSpPr>
          <p:cNvPr id="295" name="Shape 295"/>
          <p:cNvSpPr txBox="1"/>
          <p:nvPr/>
        </p:nvSpPr>
        <p:spPr>
          <a:xfrm>
            <a:off x="2982026" y="4091675"/>
            <a:ext cx="15501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Implementation capability</a:t>
            </a:r>
          </a:p>
        </p:txBody>
      </p:sp>
      <p:sp>
        <p:nvSpPr>
          <p:cNvPr id="296" name="Shape 296"/>
          <p:cNvSpPr txBox="1"/>
          <p:nvPr/>
        </p:nvSpPr>
        <p:spPr>
          <a:xfrm>
            <a:off x="5202776" y="4091675"/>
            <a:ext cx="15501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Concept design capability</a:t>
            </a:r>
          </a:p>
        </p:txBody>
      </p:sp>
      <p:cxnSp>
        <p:nvCxnSpPr>
          <p:cNvPr id="297" name="Shape 297"/>
          <p:cNvCxnSpPr/>
          <p:nvPr/>
        </p:nvCxnSpPr>
        <p:spPr>
          <a:xfrm flipH="1" rot="10800000">
            <a:off x="1667400" y="3490287"/>
            <a:ext cx="5114400" cy="1140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298" name="Shape 298"/>
          <p:cNvSpPr/>
          <p:nvPr/>
        </p:nvSpPr>
        <p:spPr>
          <a:xfrm>
            <a:off x="3999762" y="3094637"/>
            <a:ext cx="1550123" cy="1223369"/>
          </a:xfrm>
          <a:prstGeom prst="irregularSeal2">
            <a:avLst/>
          </a:prstGeom>
          <a:solidFill>
            <a:srgbClr val="DD7E6B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9" name="Shape 299"/>
          <p:cNvSpPr txBox="1"/>
          <p:nvPr/>
        </p:nvSpPr>
        <p:spPr>
          <a:xfrm>
            <a:off x="1385975" y="2055637"/>
            <a:ext cx="67527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7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Key difference: Trial-and-error</a:t>
            </a:r>
          </a:p>
        </p:txBody>
      </p:sp>
      <p:sp>
        <p:nvSpPr>
          <p:cNvPr id="300" name="Shape 300"/>
          <p:cNvSpPr/>
          <p:nvPr/>
        </p:nvSpPr>
        <p:spPr>
          <a:xfrm>
            <a:off x="878687" y="203695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1" name="Shape 301"/>
          <p:cNvSpPr txBox="1"/>
          <p:nvPr/>
        </p:nvSpPr>
        <p:spPr>
          <a:xfrm>
            <a:off x="3732312" y="3636562"/>
            <a:ext cx="19101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200">
                <a:solidFill>
                  <a:srgbClr val="F3F3F3"/>
                </a:solidFill>
                <a:latin typeface="Malgun Gothic"/>
                <a:ea typeface="Malgun Gothic"/>
                <a:cs typeface="Malgun Gothic"/>
                <a:sym typeface="Malgun Gothic"/>
              </a:rPr>
              <a:t>Accumulation of t</a:t>
            </a:r>
            <a:r>
              <a:rPr b="1" lang="ko" sz="1200">
                <a:solidFill>
                  <a:srgbClr val="F3F3F3"/>
                </a:solidFill>
                <a:latin typeface="Malgun Gothic"/>
                <a:ea typeface="Malgun Gothic"/>
                <a:cs typeface="Malgun Gothic"/>
                <a:sym typeface="Malgun Gothic"/>
              </a:rPr>
              <a:t>rial-and-error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/>
          <p:nvPr>
            <p:ph type="title"/>
          </p:nvPr>
        </p:nvSpPr>
        <p:spPr>
          <a:xfrm>
            <a:off x="938525" y="540000"/>
            <a:ext cx="73206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How to acquire </a:t>
            </a:r>
            <a:r>
              <a:rPr lang="ko" sz="26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concept design capability</a:t>
            </a: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...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1385975" y="3121500"/>
            <a:ext cx="29169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Accumulation of trial-and-error</a:t>
            </a:r>
          </a:p>
        </p:txBody>
      </p:sp>
      <p:sp>
        <p:nvSpPr>
          <p:cNvPr id="308" name="Shape 308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309" name="Shape 309"/>
          <p:cNvSpPr txBox="1"/>
          <p:nvPr/>
        </p:nvSpPr>
        <p:spPr>
          <a:xfrm>
            <a:off x="1385975" y="1822837"/>
            <a:ext cx="2653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Challenging vision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1385975" y="2361500"/>
            <a:ext cx="2971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Global network 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1385975" y="3769600"/>
            <a:ext cx="32460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CDMA, Alpah-Engine, DRAM, Display, etc.</a:t>
            </a:r>
          </a:p>
        </p:txBody>
      </p:sp>
      <p:grpSp>
        <p:nvGrpSpPr>
          <p:cNvPr id="312" name="Shape 312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313" name="Shape 313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4" name="Shape 314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15" name="Shape 315"/>
          <p:cNvSpPr/>
          <p:nvPr/>
        </p:nvSpPr>
        <p:spPr>
          <a:xfrm>
            <a:off x="878687" y="17974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6" name="Shape 316"/>
          <p:cNvSpPr/>
          <p:nvPr/>
        </p:nvSpPr>
        <p:spPr>
          <a:xfrm>
            <a:off x="878687" y="24301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7" name="Shape 317"/>
          <p:cNvSpPr/>
          <p:nvPr/>
        </p:nvSpPr>
        <p:spPr>
          <a:xfrm>
            <a:off x="878687" y="30628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8" name="Shape 318"/>
          <p:cNvSpPr/>
          <p:nvPr/>
        </p:nvSpPr>
        <p:spPr>
          <a:xfrm>
            <a:off x="878687" y="3769587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319" name="Shape 3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875" y="1424300"/>
            <a:ext cx="1752600" cy="175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Shape 3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7649" y="1424300"/>
            <a:ext cx="1995875" cy="175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0875" y="3177300"/>
            <a:ext cx="3602649" cy="138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/>
          <p:nvPr>
            <p:ph type="title"/>
          </p:nvPr>
        </p:nvSpPr>
        <p:spPr>
          <a:xfrm>
            <a:off x="938525" y="540000"/>
            <a:ext cx="77835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latin typeface="Malgun Gothic"/>
                <a:ea typeface="Malgun Gothic"/>
                <a:cs typeface="Malgun Gothic"/>
                <a:sym typeface="Malgun Gothic"/>
              </a:rPr>
              <a:t>Three ways to get concept design capability</a:t>
            </a:r>
          </a:p>
        </p:txBody>
      </p:sp>
      <p:sp>
        <p:nvSpPr>
          <p:cNvPr id="327" name="Shape 327"/>
          <p:cNvSpPr txBox="1"/>
          <p:nvPr/>
        </p:nvSpPr>
        <p:spPr>
          <a:xfrm>
            <a:off x="1385975" y="3121500"/>
            <a:ext cx="29169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Policy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by Korea</a:t>
            </a:r>
          </a:p>
        </p:txBody>
      </p:sp>
      <p:sp>
        <p:nvSpPr>
          <p:cNvPr id="328" name="Shape 328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329" name="Shape 329"/>
          <p:cNvSpPr txBox="1"/>
          <p:nvPr/>
        </p:nvSpPr>
        <p:spPr>
          <a:xfrm>
            <a:off x="1385975" y="1822850"/>
            <a:ext cx="33822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Time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by Japan</a:t>
            </a: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330" name="Shape 330"/>
          <p:cNvSpPr txBox="1"/>
          <p:nvPr/>
        </p:nvSpPr>
        <p:spPr>
          <a:xfrm>
            <a:off x="1385975" y="2361500"/>
            <a:ext cx="2971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Space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by China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1385975" y="3769600"/>
            <a:ext cx="32460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Critical amount of accumulated experience of trial and error</a:t>
            </a:r>
          </a:p>
        </p:txBody>
      </p:sp>
      <p:grpSp>
        <p:nvGrpSpPr>
          <p:cNvPr id="332" name="Shape 332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333" name="Shape 333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35" name="Shape 335"/>
          <p:cNvSpPr/>
          <p:nvPr/>
        </p:nvSpPr>
        <p:spPr>
          <a:xfrm>
            <a:off x="878687" y="17974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6" name="Shape 336"/>
          <p:cNvSpPr/>
          <p:nvPr/>
        </p:nvSpPr>
        <p:spPr>
          <a:xfrm>
            <a:off x="878687" y="24301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878687" y="30628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8" name="Shape 338"/>
          <p:cNvSpPr/>
          <p:nvPr/>
        </p:nvSpPr>
        <p:spPr>
          <a:xfrm>
            <a:off x="878687" y="3769587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9" name="Shape 339"/>
          <p:cNvSpPr/>
          <p:nvPr/>
        </p:nvSpPr>
        <p:spPr>
          <a:xfrm>
            <a:off x="4692825" y="1926937"/>
            <a:ext cx="771000" cy="1954800"/>
          </a:xfrm>
          <a:prstGeom prst="rect">
            <a:avLst/>
          </a:prstGeom>
          <a:solidFill>
            <a:srgbClr val="EEAF3E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0" name="Shape 340"/>
          <p:cNvSpPr/>
          <p:nvPr/>
        </p:nvSpPr>
        <p:spPr>
          <a:xfrm>
            <a:off x="5325825" y="3769599"/>
            <a:ext cx="2339700" cy="6465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1" name="Shape 341"/>
          <p:cNvSpPr txBox="1"/>
          <p:nvPr/>
        </p:nvSpPr>
        <p:spPr>
          <a:xfrm>
            <a:off x="4503650" y="1173187"/>
            <a:ext cx="7233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Time</a:t>
            </a:r>
          </a:p>
        </p:txBody>
      </p:sp>
      <p:sp>
        <p:nvSpPr>
          <p:cNvPr id="342" name="Shape 342"/>
          <p:cNvSpPr/>
          <p:nvPr/>
        </p:nvSpPr>
        <p:spPr>
          <a:xfrm>
            <a:off x="4692825" y="3023874"/>
            <a:ext cx="1402486" cy="1408447"/>
          </a:xfrm>
          <a:custGeom>
            <a:pathLst>
              <a:path extrusionOk="0" h="50764" w="50431">
                <a:moveTo>
                  <a:pt x="0" y="0"/>
                </a:moveTo>
                <a:lnTo>
                  <a:pt x="13456" y="1342"/>
                </a:lnTo>
                <a:lnTo>
                  <a:pt x="31028" y="7200"/>
                </a:lnTo>
                <a:lnTo>
                  <a:pt x="44207" y="22941"/>
                </a:lnTo>
                <a:lnTo>
                  <a:pt x="49699" y="39781"/>
                </a:lnTo>
                <a:lnTo>
                  <a:pt x="50431" y="50764"/>
                </a:lnTo>
                <a:lnTo>
                  <a:pt x="277" y="50764"/>
                </a:lnTo>
                <a:close/>
              </a:path>
            </a:pathLst>
          </a:custGeom>
          <a:solidFill>
            <a:schemeClr val="lt2"/>
          </a:solidFill>
          <a:ln cap="flat" cmpd="sng" w="9525">
            <a:solidFill>
              <a:srgbClr val="EFEFEF"/>
            </a:solidFill>
            <a:prstDash val="solid"/>
            <a:round/>
            <a:headEnd len="lg" w="lg" type="none"/>
            <a:tailEnd len="lg" w="lg" type="none"/>
          </a:ln>
        </p:spPr>
      </p:sp>
      <p:sp>
        <p:nvSpPr>
          <p:cNvPr id="343" name="Shape 343"/>
          <p:cNvSpPr txBox="1"/>
          <p:nvPr/>
        </p:nvSpPr>
        <p:spPr>
          <a:xfrm>
            <a:off x="7985225" y="4403712"/>
            <a:ext cx="8079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12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Space</a:t>
            </a:r>
          </a:p>
        </p:txBody>
      </p:sp>
      <p:sp>
        <p:nvSpPr>
          <p:cNvPr id="344" name="Shape 344"/>
          <p:cNvSpPr txBox="1"/>
          <p:nvPr/>
        </p:nvSpPr>
        <p:spPr>
          <a:xfrm>
            <a:off x="4749075" y="2308987"/>
            <a:ext cx="6729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ko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Japan</a:t>
            </a:r>
          </a:p>
        </p:txBody>
      </p:sp>
      <p:sp>
        <p:nvSpPr>
          <p:cNvPr id="345" name="Shape 345"/>
          <p:cNvSpPr txBox="1"/>
          <p:nvPr/>
        </p:nvSpPr>
        <p:spPr>
          <a:xfrm>
            <a:off x="6656425" y="3882012"/>
            <a:ext cx="6729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ko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China</a:t>
            </a:r>
          </a:p>
        </p:txBody>
      </p:sp>
      <p:cxnSp>
        <p:nvCxnSpPr>
          <p:cNvPr id="346" name="Shape 346"/>
          <p:cNvCxnSpPr/>
          <p:nvPr/>
        </p:nvCxnSpPr>
        <p:spPr>
          <a:xfrm rot="10800000">
            <a:off x="4692825" y="1495062"/>
            <a:ext cx="0" cy="29505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347" name="Shape 347"/>
          <p:cNvCxnSpPr/>
          <p:nvPr/>
        </p:nvCxnSpPr>
        <p:spPr>
          <a:xfrm>
            <a:off x="4692825" y="4435387"/>
            <a:ext cx="4035600" cy="180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48" name="Shape 348"/>
          <p:cNvSpPr txBox="1"/>
          <p:nvPr/>
        </p:nvSpPr>
        <p:spPr>
          <a:xfrm>
            <a:off x="4914525" y="3580737"/>
            <a:ext cx="6729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ko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Korea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/>
          <p:nvPr>
            <p:ph type="title"/>
          </p:nvPr>
        </p:nvSpPr>
        <p:spPr>
          <a:xfrm>
            <a:off x="938525" y="540000"/>
            <a:ext cx="72246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latin typeface="Malgun Gothic"/>
                <a:ea typeface="Malgun Gothic"/>
                <a:cs typeface="Malgun Gothic"/>
                <a:sym typeface="Malgun Gothic"/>
              </a:rPr>
              <a:t>Current challenges of the Korean industry</a:t>
            </a:r>
          </a:p>
        </p:txBody>
      </p:sp>
      <p:sp>
        <p:nvSpPr>
          <p:cNvPr id="354" name="Shape 354"/>
          <p:cNvSpPr txBox="1"/>
          <p:nvPr/>
        </p:nvSpPr>
        <p:spPr>
          <a:xfrm>
            <a:off x="1385975" y="1213250"/>
            <a:ext cx="64827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Uneven capabilities across companies</a:t>
            </a:r>
          </a:p>
        </p:txBody>
      </p:sp>
      <p:sp>
        <p:nvSpPr>
          <p:cNvPr id="355" name="Shape 355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356" name="Shape 356"/>
          <p:cNvSpPr txBox="1"/>
          <p:nvPr/>
        </p:nvSpPr>
        <p:spPr>
          <a:xfrm>
            <a:off x="1385975" y="1553250"/>
            <a:ext cx="72246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Lock-in effect from the successful implementation strategy</a:t>
            </a:r>
          </a:p>
        </p:txBody>
      </p:sp>
      <p:grpSp>
        <p:nvGrpSpPr>
          <p:cNvPr id="357" name="Shape 357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358" name="Shape 358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60" name="Shape 360"/>
          <p:cNvSpPr/>
          <p:nvPr/>
        </p:nvSpPr>
        <p:spPr>
          <a:xfrm>
            <a:off x="878687" y="11878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1" name="Shape 361"/>
          <p:cNvSpPr/>
          <p:nvPr/>
        </p:nvSpPr>
        <p:spPr>
          <a:xfrm>
            <a:off x="878687" y="153456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62" name="Shape 362"/>
          <p:cNvCxnSpPr/>
          <p:nvPr/>
        </p:nvCxnSpPr>
        <p:spPr>
          <a:xfrm rot="10800000">
            <a:off x="2455125" y="2462375"/>
            <a:ext cx="0" cy="20307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63" name="Shape 363"/>
          <p:cNvSpPr/>
          <p:nvPr/>
        </p:nvSpPr>
        <p:spPr>
          <a:xfrm>
            <a:off x="2811125" y="3763725"/>
            <a:ext cx="1153900" cy="392800"/>
          </a:xfrm>
          <a:custGeom>
            <a:pathLst>
              <a:path extrusionOk="0" h="15712" w="46156">
                <a:moveTo>
                  <a:pt x="0" y="15712"/>
                </a:moveTo>
                <a:cubicBezTo>
                  <a:pt x="3929" y="12343"/>
                  <a:pt x="7745" y="8129"/>
                  <a:pt x="12767" y="6874"/>
                </a:cubicBezTo>
                <a:cubicBezTo>
                  <a:pt x="16895" y="5841"/>
                  <a:pt x="21404" y="7906"/>
                  <a:pt x="25533" y="6874"/>
                </a:cubicBezTo>
                <a:cubicBezTo>
                  <a:pt x="32562" y="5116"/>
                  <a:pt x="38909" y="0"/>
                  <a:pt x="46156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lg" w="lg" type="none"/>
            <a:tailEnd len="lg" w="lg" type="none"/>
          </a:ln>
        </p:spPr>
      </p:sp>
      <p:cxnSp>
        <p:nvCxnSpPr>
          <p:cNvPr id="364" name="Shape 364"/>
          <p:cNvCxnSpPr/>
          <p:nvPr/>
        </p:nvCxnSpPr>
        <p:spPr>
          <a:xfrm flipH="1" rot="10800000">
            <a:off x="1362600" y="3764625"/>
            <a:ext cx="5114400" cy="1140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365" name="Shape 365"/>
          <p:cNvSpPr txBox="1"/>
          <p:nvPr/>
        </p:nvSpPr>
        <p:spPr>
          <a:xfrm>
            <a:off x="1490621" y="37868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Low </a:t>
            </a:r>
          </a:p>
        </p:txBody>
      </p:sp>
      <p:sp>
        <p:nvSpPr>
          <p:cNvPr id="366" name="Shape 366"/>
          <p:cNvSpPr txBox="1"/>
          <p:nvPr/>
        </p:nvSpPr>
        <p:spPr>
          <a:xfrm>
            <a:off x="1490621" y="32056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Middle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1482721" y="2663762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High</a:t>
            </a:r>
          </a:p>
        </p:txBody>
      </p:sp>
      <p:sp>
        <p:nvSpPr>
          <p:cNvPr id="368" name="Shape 368"/>
          <p:cNvSpPr txBox="1"/>
          <p:nvPr/>
        </p:nvSpPr>
        <p:spPr>
          <a:xfrm>
            <a:off x="2585796" y="2158575"/>
            <a:ext cx="964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GDP per capita </a:t>
            </a:r>
          </a:p>
        </p:txBody>
      </p:sp>
      <p:cxnSp>
        <p:nvCxnSpPr>
          <p:cNvPr id="369" name="Shape 369"/>
          <p:cNvCxnSpPr/>
          <p:nvPr/>
        </p:nvCxnSpPr>
        <p:spPr>
          <a:xfrm flipH="1" rot="10800000">
            <a:off x="1362600" y="3261687"/>
            <a:ext cx="5114400" cy="11400"/>
          </a:xfrm>
          <a:prstGeom prst="straightConnector1">
            <a:avLst/>
          </a:prstGeom>
          <a:noFill/>
          <a:ln cap="flat" cmpd="sng" w="19050">
            <a:solidFill>
              <a:srgbClr val="D9D9D9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370" name="Shape 370"/>
          <p:cNvCxnSpPr/>
          <p:nvPr/>
        </p:nvCxnSpPr>
        <p:spPr>
          <a:xfrm>
            <a:off x="2467400" y="4463425"/>
            <a:ext cx="43332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71" name="Shape 371"/>
          <p:cNvSpPr txBox="1"/>
          <p:nvPr/>
        </p:nvSpPr>
        <p:spPr>
          <a:xfrm>
            <a:off x="6523177" y="4047325"/>
            <a:ext cx="1639799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rgbClr val="FFFFFF"/>
                </a:solidFill>
              </a:rPr>
              <a:t>Development stage</a:t>
            </a:r>
          </a:p>
        </p:txBody>
      </p:sp>
      <p:sp>
        <p:nvSpPr>
          <p:cNvPr id="372" name="Shape 372"/>
          <p:cNvSpPr/>
          <p:nvPr/>
        </p:nvSpPr>
        <p:spPr>
          <a:xfrm>
            <a:off x="3750712" y="2929387"/>
            <a:ext cx="1550123" cy="1223369"/>
          </a:xfrm>
          <a:prstGeom prst="irregularSeal2">
            <a:avLst/>
          </a:prstGeom>
          <a:solidFill>
            <a:srgbClr val="DD7E6B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3" name="Shape 373"/>
          <p:cNvSpPr/>
          <p:nvPr/>
        </p:nvSpPr>
        <p:spPr>
          <a:xfrm>
            <a:off x="4038700" y="3788275"/>
            <a:ext cx="548720" cy="259051"/>
          </a:xfrm>
          <a:custGeom>
            <a:pathLst>
              <a:path extrusionOk="0" h="3928" w="29952">
                <a:moveTo>
                  <a:pt x="0" y="0"/>
                </a:moveTo>
                <a:cubicBezTo>
                  <a:pt x="10049" y="628"/>
                  <a:pt x="19882" y="3928"/>
                  <a:pt x="29952" y="3928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374" name="Shape 374"/>
          <p:cNvSpPr/>
          <p:nvPr/>
        </p:nvSpPr>
        <p:spPr>
          <a:xfrm>
            <a:off x="4026425" y="3534557"/>
            <a:ext cx="859275" cy="253725"/>
          </a:xfrm>
          <a:custGeom>
            <a:pathLst>
              <a:path extrusionOk="0" h="10149" w="34371">
                <a:moveTo>
                  <a:pt x="0" y="10149"/>
                </a:moveTo>
                <a:cubicBezTo>
                  <a:pt x="7463" y="8016"/>
                  <a:pt x="13650" y="2460"/>
                  <a:pt x="21114" y="328"/>
                </a:cubicBezTo>
                <a:cubicBezTo>
                  <a:pt x="25702" y="-982"/>
                  <a:pt x="30103" y="3595"/>
                  <a:pt x="34371" y="5729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375" name="Shape 375"/>
          <p:cNvSpPr/>
          <p:nvPr/>
        </p:nvSpPr>
        <p:spPr>
          <a:xfrm>
            <a:off x="4026425" y="3281610"/>
            <a:ext cx="887200" cy="518950"/>
          </a:xfrm>
          <a:custGeom>
            <a:pathLst>
              <a:path extrusionOk="0" h="20758" w="35488">
                <a:moveTo>
                  <a:pt x="0" y="20758"/>
                </a:moveTo>
                <a:cubicBezTo>
                  <a:pt x="5778" y="12667"/>
                  <a:pt x="15099" y="4554"/>
                  <a:pt x="25042" y="4554"/>
                </a:cubicBezTo>
                <a:cubicBezTo>
                  <a:pt x="27339" y="4554"/>
                  <a:pt x="29628" y="5252"/>
                  <a:pt x="31916" y="5045"/>
                </a:cubicBezTo>
                <a:cubicBezTo>
                  <a:pt x="33679" y="4884"/>
                  <a:pt x="36114" y="-625"/>
                  <a:pt x="34862" y="626"/>
                </a:cubicBezTo>
              </a:path>
            </a:pathLst>
          </a:custGeom>
          <a:noFill/>
          <a:ln cap="flat" cmpd="sng" w="28575">
            <a:solidFill>
              <a:srgbClr val="FFFFFF"/>
            </a:solidFill>
            <a:prstDash val="dot"/>
            <a:round/>
            <a:headEnd len="lg" w="lg" type="none"/>
            <a:tailEnd len="lg" w="lg" type="none"/>
          </a:ln>
        </p:spPr>
      </p:sp>
      <p:sp>
        <p:nvSpPr>
          <p:cNvPr id="376" name="Shape 376"/>
          <p:cNvSpPr txBox="1"/>
          <p:nvPr/>
        </p:nvSpPr>
        <p:spPr>
          <a:xfrm>
            <a:off x="1385975" y="1865250"/>
            <a:ext cx="67527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Decreasing concept design capability</a:t>
            </a:r>
          </a:p>
        </p:txBody>
      </p:sp>
      <p:sp>
        <p:nvSpPr>
          <p:cNvPr id="377" name="Shape 377"/>
          <p:cNvSpPr/>
          <p:nvPr/>
        </p:nvSpPr>
        <p:spPr>
          <a:xfrm>
            <a:off x="878687" y="184656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8" name="Shape 378"/>
          <p:cNvSpPr/>
          <p:nvPr/>
        </p:nvSpPr>
        <p:spPr>
          <a:xfrm>
            <a:off x="4987925" y="2897147"/>
            <a:ext cx="707650" cy="584324"/>
          </a:xfrm>
          <a:custGeom>
            <a:pathLst>
              <a:path extrusionOk="0" h="23373" w="28306">
                <a:moveTo>
                  <a:pt x="0" y="13122"/>
                </a:moveTo>
                <a:cubicBezTo>
                  <a:pt x="4305" y="5587"/>
                  <a:pt x="16840" y="-3873"/>
                  <a:pt x="23429" y="1774"/>
                </a:cubicBezTo>
                <a:cubicBezTo>
                  <a:pt x="25957" y="3941"/>
                  <a:pt x="28659" y="7262"/>
                  <a:pt x="28188" y="10560"/>
                </a:cubicBezTo>
                <a:cubicBezTo>
                  <a:pt x="27333" y="16539"/>
                  <a:pt x="21415" y="23373"/>
                  <a:pt x="15375" y="23373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lgDashDot"/>
            <a:round/>
            <a:headEnd len="lg" w="lg" type="none"/>
            <a:tailEnd len="lg" w="lg" type="triangle"/>
          </a:ln>
        </p:spPr>
      </p:sp>
      <p:sp>
        <p:nvSpPr>
          <p:cNvPr id="379" name="Shape 379"/>
          <p:cNvSpPr txBox="1"/>
          <p:nvPr/>
        </p:nvSpPr>
        <p:spPr>
          <a:xfrm>
            <a:off x="2753426" y="3863075"/>
            <a:ext cx="15501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Implementation capability</a:t>
            </a:r>
          </a:p>
        </p:txBody>
      </p:sp>
      <p:sp>
        <p:nvSpPr>
          <p:cNvPr id="380" name="Shape 380"/>
          <p:cNvSpPr txBox="1"/>
          <p:nvPr/>
        </p:nvSpPr>
        <p:spPr>
          <a:xfrm>
            <a:off x="4974176" y="3863075"/>
            <a:ext cx="15501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Concept design capability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386" name="Shape 386"/>
          <p:cNvSpPr txBox="1"/>
          <p:nvPr>
            <p:ph type="title"/>
          </p:nvPr>
        </p:nvSpPr>
        <p:spPr>
          <a:xfrm>
            <a:off x="938525" y="489000"/>
            <a:ext cx="76422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latin typeface="Malgun Gothic"/>
                <a:ea typeface="Malgun Gothic"/>
                <a:cs typeface="Malgun Gothic"/>
                <a:sym typeface="Malgun Gothic"/>
              </a:rPr>
              <a:t>Lessons from the Korean experience </a:t>
            </a:r>
          </a:p>
        </p:txBody>
      </p:sp>
      <p:grpSp>
        <p:nvGrpSpPr>
          <p:cNvPr id="387" name="Shape 387"/>
          <p:cNvGrpSpPr/>
          <p:nvPr/>
        </p:nvGrpSpPr>
        <p:grpSpPr>
          <a:xfrm>
            <a:off x="568468" y="598716"/>
            <a:ext cx="326164" cy="329886"/>
            <a:chOff x="5290150" y="1636700"/>
            <a:chExt cx="425025" cy="429875"/>
          </a:xfrm>
        </p:grpSpPr>
        <p:sp>
          <p:nvSpPr>
            <p:cNvPr id="388" name="Shape 388"/>
            <p:cNvSpPr/>
            <p:nvPr/>
          </p:nvSpPr>
          <p:spPr>
            <a:xfrm>
              <a:off x="5396700" y="1939925"/>
              <a:ext cx="211900" cy="126650"/>
            </a:xfrm>
            <a:custGeom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5290150" y="1636700"/>
              <a:ext cx="425025" cy="294100"/>
            </a:xfrm>
            <a:custGeom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90" name="Shape 390"/>
          <p:cNvSpPr txBox="1"/>
          <p:nvPr/>
        </p:nvSpPr>
        <p:spPr>
          <a:xfrm>
            <a:off x="1434050" y="2035600"/>
            <a:ext cx="65766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Acquire concept design capability to get out of middle income trap</a:t>
            </a:r>
          </a:p>
        </p:txBody>
      </p:sp>
      <p:sp>
        <p:nvSpPr>
          <p:cNvPr id="391" name="Shape 391"/>
          <p:cNvSpPr/>
          <p:nvPr/>
        </p:nvSpPr>
        <p:spPr>
          <a:xfrm>
            <a:off x="1047700" y="19911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2" name="Shape 392"/>
          <p:cNvSpPr txBox="1"/>
          <p:nvPr/>
        </p:nvSpPr>
        <p:spPr>
          <a:xfrm>
            <a:off x="1434050" y="2638675"/>
            <a:ext cx="6991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Possibility of decreasing concept design capability </a:t>
            </a:r>
          </a:p>
        </p:txBody>
      </p:sp>
      <p:sp>
        <p:nvSpPr>
          <p:cNvPr id="393" name="Shape 393"/>
          <p:cNvSpPr txBox="1"/>
          <p:nvPr/>
        </p:nvSpPr>
        <p:spPr>
          <a:xfrm>
            <a:off x="1434050" y="3245248"/>
            <a:ext cx="55533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ko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Need trial-and-error and long-term perspective</a:t>
            </a:r>
          </a:p>
        </p:txBody>
      </p:sp>
      <p:sp>
        <p:nvSpPr>
          <p:cNvPr id="394" name="Shape 394"/>
          <p:cNvSpPr/>
          <p:nvPr/>
        </p:nvSpPr>
        <p:spPr>
          <a:xfrm>
            <a:off x="1047700" y="260546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5" name="Shape 395"/>
          <p:cNvSpPr/>
          <p:nvPr/>
        </p:nvSpPr>
        <p:spPr>
          <a:xfrm>
            <a:off x="1047700" y="32198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6" name="Shape 396"/>
          <p:cNvSpPr txBox="1"/>
          <p:nvPr/>
        </p:nvSpPr>
        <p:spPr>
          <a:xfrm>
            <a:off x="1434050" y="4007248"/>
            <a:ext cx="55533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Need for innovation commons to support concept design capability</a:t>
            </a:r>
          </a:p>
        </p:txBody>
      </p:sp>
      <p:grpSp>
        <p:nvGrpSpPr>
          <p:cNvPr id="397" name="Shape 397"/>
          <p:cNvGrpSpPr/>
          <p:nvPr/>
        </p:nvGrpSpPr>
        <p:grpSpPr>
          <a:xfrm>
            <a:off x="1039287" y="3936105"/>
            <a:ext cx="328025" cy="343929"/>
            <a:chOff x="5961125" y="1623900"/>
            <a:chExt cx="427450" cy="448175"/>
          </a:xfrm>
        </p:grpSpPr>
        <p:sp>
          <p:nvSpPr>
            <p:cNvPr id="398" name="Shape 398"/>
            <p:cNvSpPr/>
            <p:nvPr/>
          </p:nvSpPr>
          <p:spPr>
            <a:xfrm>
              <a:off x="5961125" y="1678700"/>
              <a:ext cx="376925" cy="376925"/>
            </a:xfrm>
            <a:custGeom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6009825" y="1727425"/>
              <a:ext cx="279500" cy="279500"/>
            </a:xfrm>
            <a:custGeom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6107250" y="1824850"/>
              <a:ext cx="84650" cy="84650"/>
            </a:xfrm>
            <a:custGeom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6058550" y="1776125"/>
              <a:ext cx="182075" cy="182075"/>
            </a:xfrm>
            <a:custGeom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>
              <a:off x="5971475" y="2001400"/>
              <a:ext cx="74925" cy="70675"/>
            </a:xfrm>
            <a:custGeom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6253375" y="2001400"/>
              <a:ext cx="74325" cy="70675"/>
            </a:xfrm>
            <a:custGeom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6137700" y="1623900"/>
              <a:ext cx="250875" cy="255150"/>
            </a:xfrm>
            <a:custGeom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05" name="Shape 405"/>
          <p:cNvSpPr txBox="1"/>
          <p:nvPr/>
        </p:nvSpPr>
        <p:spPr>
          <a:xfrm>
            <a:off x="1419625" y="1384250"/>
            <a:ext cx="69918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Unique value of the Korean development experience</a:t>
            </a:r>
          </a:p>
        </p:txBody>
      </p:sp>
      <p:sp>
        <p:nvSpPr>
          <p:cNvPr id="406" name="Shape 406"/>
          <p:cNvSpPr/>
          <p:nvPr/>
        </p:nvSpPr>
        <p:spPr>
          <a:xfrm>
            <a:off x="1033275" y="1351037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/>
          <p:nvPr>
            <p:ph type="title"/>
          </p:nvPr>
        </p:nvSpPr>
        <p:spPr>
          <a:xfrm>
            <a:off x="938525" y="540000"/>
            <a:ext cx="7663800" cy="816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ko" sz="26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Innovation commons</a:t>
            </a:r>
            <a:r>
              <a:rPr lang="ko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for concept design cap. </a:t>
            </a:r>
          </a:p>
        </p:txBody>
      </p:sp>
      <p:sp>
        <p:nvSpPr>
          <p:cNvPr id="412" name="Shape 412"/>
          <p:cNvSpPr txBox="1"/>
          <p:nvPr/>
        </p:nvSpPr>
        <p:spPr>
          <a:xfrm>
            <a:off x="1385975" y="3273900"/>
            <a:ext cx="70404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Appropriate culture 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to promote creative challenge and tolerate trial and error </a:t>
            </a: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413" name="Shape 413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sp>
        <p:nvSpPr>
          <p:cNvPr id="414" name="Shape 414"/>
          <p:cNvSpPr txBox="1"/>
          <p:nvPr/>
        </p:nvSpPr>
        <p:spPr>
          <a:xfrm>
            <a:off x="1385975" y="1746650"/>
            <a:ext cx="72165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Strong manufacturing base 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as a physical platform of creative trial and error</a:t>
            </a: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</a:p>
        </p:txBody>
      </p:sp>
      <p:sp>
        <p:nvSpPr>
          <p:cNvPr id="415" name="Shape 415"/>
          <p:cNvSpPr txBox="1"/>
          <p:nvPr/>
        </p:nvSpPr>
        <p:spPr>
          <a:xfrm>
            <a:off x="1385975" y="2361500"/>
            <a:ext cx="7216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Learning capability 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to nurture human capital with accumulated experience of creative trial and error</a:t>
            </a:r>
          </a:p>
        </p:txBody>
      </p:sp>
      <p:sp>
        <p:nvSpPr>
          <p:cNvPr id="416" name="Shape 416"/>
          <p:cNvSpPr txBox="1"/>
          <p:nvPr/>
        </p:nvSpPr>
        <p:spPr>
          <a:xfrm>
            <a:off x="1385975" y="3922000"/>
            <a:ext cx="70404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600"/>
              </a:spcBef>
              <a:spcAft>
                <a:spcPts val="1000"/>
              </a:spcAft>
              <a:buNone/>
            </a:pPr>
            <a:r>
              <a:rPr b="1" lang="ko" sz="18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Coherent innovation policy </a:t>
            </a:r>
            <a:r>
              <a:rPr b="1" lang="ko" sz="18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to share risks associated with entreprenurial tral and error </a:t>
            </a:r>
          </a:p>
        </p:txBody>
      </p:sp>
      <p:grpSp>
        <p:nvGrpSpPr>
          <p:cNvPr id="417" name="Shape 417"/>
          <p:cNvGrpSpPr/>
          <p:nvPr/>
        </p:nvGrpSpPr>
        <p:grpSpPr>
          <a:xfrm>
            <a:off x="573607" y="670633"/>
            <a:ext cx="315881" cy="297194"/>
            <a:chOff x="5972700" y="2330200"/>
            <a:chExt cx="411625" cy="387275"/>
          </a:xfrm>
        </p:grpSpPr>
        <p:sp>
          <p:nvSpPr>
            <p:cNvPr id="418" name="Shape 418"/>
            <p:cNvSpPr/>
            <p:nvPr/>
          </p:nvSpPr>
          <p:spPr>
            <a:xfrm>
              <a:off x="5972700" y="2476950"/>
              <a:ext cx="98050" cy="219825"/>
            </a:xfrm>
            <a:custGeom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9" name="Shape 419"/>
            <p:cNvSpPr/>
            <p:nvPr/>
          </p:nvSpPr>
          <p:spPr>
            <a:xfrm>
              <a:off x="6078025" y="2330200"/>
              <a:ext cx="306300" cy="387275"/>
            </a:xfrm>
            <a:custGeom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20" name="Shape 420"/>
          <p:cNvSpPr/>
          <p:nvPr/>
        </p:nvSpPr>
        <p:spPr>
          <a:xfrm>
            <a:off x="878687" y="1645000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1" name="Shape 421"/>
          <p:cNvSpPr/>
          <p:nvPr/>
        </p:nvSpPr>
        <p:spPr>
          <a:xfrm>
            <a:off x="878687" y="24301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2" name="Shape 422"/>
          <p:cNvSpPr/>
          <p:nvPr/>
        </p:nvSpPr>
        <p:spPr>
          <a:xfrm>
            <a:off x="878687" y="3215212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3" name="Shape 423"/>
          <p:cNvSpPr/>
          <p:nvPr/>
        </p:nvSpPr>
        <p:spPr>
          <a:xfrm>
            <a:off x="878687" y="3921987"/>
            <a:ext cx="311199" cy="259065"/>
          </a:xfrm>
          <a:custGeom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73763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/>
          <p:nvPr>
            <p:ph idx="4294967295" type="ctrTitle"/>
          </p:nvPr>
        </p:nvSpPr>
        <p:spPr>
          <a:xfrm>
            <a:off x="1457475" y="1776850"/>
            <a:ext cx="6975900" cy="133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ko" sz="3000">
                <a:solidFill>
                  <a:srgbClr val="F1C232"/>
                </a:solidFill>
                <a:latin typeface="Malgun Gothic"/>
                <a:ea typeface="Malgun Gothic"/>
                <a:cs typeface="Malgun Gothic"/>
                <a:sym typeface="Malgun Gothic"/>
              </a:rPr>
              <a:t>Time for Creative Accumulation: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ko" sz="200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Innovation through accumulated experiences of creative trial-and-error</a:t>
            </a:r>
          </a:p>
        </p:txBody>
      </p:sp>
      <p:sp>
        <p:nvSpPr>
          <p:cNvPr id="429" name="Shape 429"/>
          <p:cNvSpPr txBox="1"/>
          <p:nvPr>
            <p:ph idx="12" type="sldNum"/>
          </p:nvPr>
        </p:nvSpPr>
        <p:spPr>
          <a:xfrm>
            <a:off x="457200" y="4189182"/>
            <a:ext cx="548700" cy="544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ko"/>
              <a:t>‹#›</a:t>
            </a:fld>
          </a:p>
        </p:txBody>
      </p:sp>
      <p:grpSp>
        <p:nvGrpSpPr>
          <p:cNvPr id="430" name="Shape 430"/>
          <p:cNvGrpSpPr/>
          <p:nvPr/>
        </p:nvGrpSpPr>
        <p:grpSpPr>
          <a:xfrm>
            <a:off x="665216" y="1930852"/>
            <a:ext cx="692017" cy="851780"/>
            <a:chOff x="6718575" y="2318625"/>
            <a:chExt cx="256950" cy="407375"/>
          </a:xfrm>
        </p:grpSpPr>
        <p:sp>
          <p:nvSpPr>
            <p:cNvPr id="431" name="Shape 431"/>
            <p:cNvSpPr/>
            <p:nvPr/>
          </p:nvSpPr>
          <p:spPr>
            <a:xfrm>
              <a:off x="6795900" y="2673600"/>
              <a:ext cx="102300" cy="22550"/>
            </a:xfrm>
            <a:custGeom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2" name="Shape 432"/>
            <p:cNvSpPr/>
            <p:nvPr/>
          </p:nvSpPr>
          <p:spPr>
            <a:xfrm>
              <a:off x="6795900" y="2650475"/>
              <a:ext cx="102300" cy="22550"/>
            </a:xfrm>
            <a:custGeom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3" name="Shape 433"/>
            <p:cNvSpPr/>
            <p:nvPr/>
          </p:nvSpPr>
          <p:spPr>
            <a:xfrm>
              <a:off x="6795900" y="2696125"/>
              <a:ext cx="102300" cy="29875"/>
            </a:xfrm>
            <a:custGeom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6784925" y="2459275"/>
              <a:ext cx="35350" cy="166875"/>
            </a:xfrm>
            <a:custGeom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5" name="Shape 435"/>
            <p:cNvSpPr/>
            <p:nvPr/>
          </p:nvSpPr>
          <p:spPr>
            <a:xfrm>
              <a:off x="6718575" y="2318625"/>
              <a:ext cx="256950" cy="307525"/>
            </a:xfrm>
            <a:custGeom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>
              <a:off x="6873825" y="2459275"/>
              <a:ext cx="35350" cy="166875"/>
            </a:xfrm>
            <a:custGeom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6801975" y="2453200"/>
              <a:ext cx="90150" cy="19500"/>
            </a:xfrm>
            <a:custGeom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6795900" y="2628550"/>
              <a:ext cx="102300" cy="25"/>
            </a:xfrm>
            <a:custGeom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2857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39" name="Shape 439"/>
          <p:cNvSpPr txBox="1"/>
          <p:nvPr/>
        </p:nvSpPr>
        <p:spPr>
          <a:xfrm>
            <a:off x="2025450" y="3337475"/>
            <a:ext cx="4726200" cy="8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ko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Welcome and Enjoy!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b="1">
              <a:solidFill>
                <a:srgbClr val="EFEFE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lvl="0" rtl="0" algn="ctr">
              <a:spcBef>
                <a:spcPts val="0"/>
              </a:spcBef>
              <a:buNone/>
            </a:pPr>
            <a:r>
              <a:rPr b="1" lang="ko">
                <a:solidFill>
                  <a:srgbClr val="EFEFEF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감사합니다 = Thank you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rin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