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8" r:id="rId3"/>
    <p:sldId id="360" r:id="rId4"/>
    <p:sldId id="363" r:id="rId5"/>
    <p:sldId id="361" r:id="rId6"/>
    <p:sldId id="397" r:id="rId7"/>
    <p:sldId id="362" r:id="rId8"/>
    <p:sldId id="366" r:id="rId9"/>
    <p:sldId id="367" r:id="rId10"/>
    <p:sldId id="368" r:id="rId11"/>
    <p:sldId id="369" r:id="rId12"/>
    <p:sldId id="370" r:id="rId13"/>
    <p:sldId id="371" r:id="rId14"/>
    <p:sldId id="372" r:id="rId15"/>
    <p:sldId id="373" r:id="rId16"/>
    <p:sldId id="374" r:id="rId17"/>
    <p:sldId id="375" r:id="rId18"/>
    <p:sldId id="376" r:id="rId19"/>
    <p:sldId id="377" r:id="rId20"/>
    <p:sldId id="379" r:id="rId21"/>
    <p:sldId id="380" r:id="rId22"/>
    <p:sldId id="381" r:id="rId23"/>
    <p:sldId id="383" r:id="rId24"/>
    <p:sldId id="384" r:id="rId25"/>
    <p:sldId id="386" r:id="rId26"/>
    <p:sldId id="385" r:id="rId27"/>
    <p:sldId id="387" r:id="rId28"/>
    <p:sldId id="388" r:id="rId29"/>
    <p:sldId id="389" r:id="rId30"/>
    <p:sldId id="390" r:id="rId31"/>
    <p:sldId id="391" r:id="rId32"/>
    <p:sldId id="392" r:id="rId33"/>
    <p:sldId id="393" r:id="rId34"/>
    <p:sldId id="394" r:id="rId35"/>
    <p:sldId id="357" r:id="rId36"/>
    <p:sldId id="350" r:id="rId37"/>
    <p:sldId id="395" r:id="rId38"/>
    <p:sldId id="396" r:id="rId39"/>
    <p:sldId id="261" r:id="rId40"/>
    <p:sldId id="268" r:id="rId41"/>
    <p:sldId id="351"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636"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D8C0F7-C17E-4538-B676-D3B77B7BC155}" type="datetimeFigureOut">
              <a:rPr lang="zh-CN" altLang="en-US" smtClean="0"/>
              <a:pPr/>
              <a:t>2016/9/21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3EBD17-4235-474D-98D0-9F9EF203FFE7}" type="slidenum">
              <a:rPr lang="zh-CN" altLang="en-US" smtClean="0"/>
              <a:pPr/>
              <a:t>‹#›</a:t>
            </a:fld>
            <a:endParaRPr lang="zh-CN" altLang="en-US"/>
          </a:p>
        </p:txBody>
      </p:sp>
    </p:spTree>
    <p:extLst>
      <p:ext uri="{BB962C8B-B14F-4D97-AF65-F5344CB8AC3E}">
        <p14:creationId xmlns:p14="http://schemas.microsoft.com/office/powerpoint/2010/main" val="3031023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BEAD56F-9C43-4EBF-83A5-880A57016CEE}" type="datetimeFigureOut">
              <a:rPr lang="zh-CN" altLang="en-US" smtClean="0"/>
              <a:pPr/>
              <a:t>2016/9/21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09741F4-26B1-4E02-813C-2CFE4B13C61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AD56F-9C43-4EBF-83A5-880A57016CEE}" type="datetimeFigureOut">
              <a:rPr lang="zh-CN" altLang="en-US" smtClean="0"/>
              <a:pPr/>
              <a:t>2016/9/21</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9741F4-26B1-4E02-813C-2CFE4B13C61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pic.baike.soso.com/p/20140527/20140527092352-794072000.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hyperlink" Target="http://pic.baike.soso.com/p/20140703/20140703163828-696433375.jpg" TargetMode="Externa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hyperlink" Target="http://pic.baike.soso.com/p/20140526/20140526151540-1596041185.jpg"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ridsum.com/news/2011bizsparkone.html" TargetMode="Externa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775520" y="2130426"/>
            <a:ext cx="8206680" cy="1470025"/>
          </a:xfrm>
        </p:spPr>
        <p:txBody>
          <a:bodyPr>
            <a:normAutofit/>
          </a:bodyPr>
          <a:lstStyle/>
          <a:p>
            <a:r>
              <a:rPr lang="en-US" altLang="zh-CN" sz="2400" b="1" dirty="0"/>
              <a:t>Key characteristics of innovation in China</a:t>
            </a:r>
            <a:endParaRPr lang="zh-CN" altLang="en-US" sz="2400" b="1" dirty="0"/>
          </a:p>
        </p:txBody>
      </p:sp>
      <p:sp>
        <p:nvSpPr>
          <p:cNvPr id="3" name="副标题 2"/>
          <p:cNvSpPr>
            <a:spLocks noGrp="1"/>
          </p:cNvSpPr>
          <p:nvPr>
            <p:ph type="subTitle" idx="1"/>
          </p:nvPr>
        </p:nvSpPr>
        <p:spPr>
          <a:xfrm>
            <a:off x="2381224" y="3886200"/>
            <a:ext cx="7429552" cy="1752600"/>
          </a:xfrm>
        </p:spPr>
        <p:txBody>
          <a:bodyPr>
            <a:normAutofit/>
          </a:bodyPr>
          <a:lstStyle/>
          <a:p>
            <a:r>
              <a:rPr lang="en-US" altLang="zh-CN" sz="2000" b="1" dirty="0">
                <a:latin typeface="Times New Roman" pitchFamily="18" charset="0"/>
                <a:cs typeface="Times New Roman" pitchFamily="18" charset="0"/>
              </a:rPr>
              <a:t>Professor Xudong Gao</a:t>
            </a:r>
            <a:endParaRPr lang="en-US" altLang="zh-CN" sz="2000" dirty="0">
              <a:latin typeface="Times New Roman" pitchFamily="18" charset="0"/>
              <a:cs typeface="Times New Roman" pitchFamily="18" charset="0"/>
            </a:endParaRPr>
          </a:p>
          <a:p>
            <a:r>
              <a:rPr lang="en-US" altLang="zh-CN" sz="2000" b="1" dirty="0">
                <a:latin typeface="Times New Roman" pitchFamily="18" charset="0"/>
                <a:cs typeface="Times New Roman" pitchFamily="18" charset="0"/>
              </a:rPr>
              <a:t>Tsinghua University Research Center for Technological Innovation</a:t>
            </a:r>
          </a:p>
          <a:p>
            <a:r>
              <a:rPr lang="en-US" altLang="zh-CN" sz="2000" b="1" dirty="0">
                <a:latin typeface="Times New Roman" pitchFamily="18" charset="0"/>
                <a:cs typeface="Times New Roman" pitchFamily="18" charset="0"/>
              </a:rPr>
              <a:t>September  2016</a:t>
            </a:r>
          </a:p>
          <a:p>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zh-CN" b="1"/>
              <a:t>Agenda</a:t>
            </a:r>
          </a:p>
        </p:txBody>
      </p:sp>
      <p:sp>
        <p:nvSpPr>
          <p:cNvPr id="3075" name="Rectangle 3"/>
          <p:cNvSpPr>
            <a:spLocks noGrp="1" noChangeArrowheads="1"/>
          </p:cNvSpPr>
          <p:nvPr>
            <p:ph type="body" idx="1"/>
          </p:nvPr>
        </p:nvSpPr>
        <p:spPr>
          <a:xfrm>
            <a:off x="1981200" y="1785927"/>
            <a:ext cx="8229600" cy="4340237"/>
          </a:xfrm>
        </p:spPr>
        <p:txBody>
          <a:bodyPr>
            <a:normAutofit fontScale="70000" lnSpcReduction="20000"/>
          </a:bodyPr>
          <a:lstStyle/>
          <a:p>
            <a:r>
              <a:rPr lang="en-US" altLang="zh-CN" sz="3600" dirty="0"/>
              <a:t>Impressive achievements</a:t>
            </a:r>
          </a:p>
          <a:p>
            <a:endParaRPr lang="en-US" altLang="zh-CN" sz="3600" dirty="0"/>
          </a:p>
          <a:p>
            <a:r>
              <a:rPr lang="en-US" altLang="zh-CN" sz="3600" dirty="0"/>
              <a:t>Firm innovation strategies</a:t>
            </a:r>
          </a:p>
          <a:p>
            <a:endParaRPr lang="en-US" altLang="zh-CN" sz="3600" dirty="0"/>
          </a:p>
          <a:p>
            <a:r>
              <a:rPr lang="en-US" altLang="zh-CN" sz="3600" dirty="0"/>
              <a:t>Both private sector and public sector</a:t>
            </a:r>
          </a:p>
          <a:p>
            <a:endParaRPr lang="en-US" altLang="zh-CN" sz="3600" dirty="0"/>
          </a:p>
          <a:p>
            <a:r>
              <a:rPr lang="en-US" altLang="zh-CN" sz="3600" dirty="0"/>
              <a:t>Supporting institutions</a:t>
            </a:r>
          </a:p>
          <a:p>
            <a:pPr lvl="1"/>
            <a:r>
              <a:rPr lang="en-US" altLang="zh-CN" dirty="0" smtClean="0"/>
              <a:t>Role of government </a:t>
            </a:r>
          </a:p>
          <a:p>
            <a:pPr lvl="1"/>
            <a:r>
              <a:rPr lang="en-US" altLang="zh-CN" dirty="0" smtClean="0"/>
              <a:t>Role of higher Education</a:t>
            </a:r>
          </a:p>
          <a:p>
            <a:endParaRPr lang="en-US" altLang="zh-CN" dirty="0" smtClean="0"/>
          </a:p>
          <a:p>
            <a:r>
              <a:rPr lang="en-US" altLang="zh-CN" dirty="0" smtClean="0"/>
              <a:t>The future </a:t>
            </a:r>
          </a:p>
          <a:p>
            <a:endParaRPr lang="en-US" altLang="zh-CN" sz="3600" dirty="0"/>
          </a:p>
          <a:p>
            <a:pPr>
              <a:lnSpc>
                <a:spcPct val="80000"/>
              </a:lnSpc>
            </a:pPr>
            <a:endParaRPr lang="en-US" altLang="zh-CN"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Impressive achievements </a:t>
            </a:r>
            <a:br>
              <a:rPr lang="en-US" altLang="zh-CN" dirty="0" smtClean="0"/>
            </a:br>
            <a:endParaRPr lang="zh-CN" altLang="en-US" dirty="0"/>
          </a:p>
        </p:txBody>
      </p:sp>
      <p:sp>
        <p:nvSpPr>
          <p:cNvPr id="3" name="内容占位符 2"/>
          <p:cNvSpPr>
            <a:spLocks noGrp="1"/>
          </p:cNvSpPr>
          <p:nvPr>
            <p:ph idx="1"/>
          </p:nvPr>
        </p:nvSpPr>
        <p:spPr>
          <a:xfrm>
            <a:off x="1981200" y="1214423"/>
            <a:ext cx="8229600" cy="4911741"/>
          </a:xfrm>
        </p:spPr>
        <p:txBody>
          <a:bodyPr>
            <a:normAutofit lnSpcReduction="10000"/>
          </a:bodyPr>
          <a:lstStyle/>
          <a:p>
            <a:r>
              <a:rPr lang="en-US" altLang="zh-CN" dirty="0" smtClean="0"/>
              <a:t>Telecom equipment</a:t>
            </a:r>
          </a:p>
          <a:p>
            <a:pPr lvl="1"/>
            <a:r>
              <a:rPr lang="en-US" altLang="zh-CN" dirty="0" err="1" smtClean="0"/>
              <a:t>Huawei</a:t>
            </a:r>
            <a:r>
              <a:rPr lang="en-US" altLang="zh-CN" dirty="0" smtClean="0"/>
              <a:t>/ZTE</a:t>
            </a:r>
          </a:p>
          <a:p>
            <a:pPr lvl="1"/>
            <a:r>
              <a:rPr lang="en-US" altLang="zh-CN" dirty="0" smtClean="0"/>
              <a:t>3G/4G/5G—China Mobile</a:t>
            </a:r>
          </a:p>
          <a:p>
            <a:endParaRPr lang="en-US" altLang="zh-CN" dirty="0" smtClean="0"/>
          </a:p>
          <a:p>
            <a:r>
              <a:rPr lang="en-US" altLang="zh-CN" dirty="0" smtClean="0"/>
              <a:t>High performance computers</a:t>
            </a:r>
          </a:p>
          <a:p>
            <a:endParaRPr lang="en-US" altLang="zh-CN" dirty="0" smtClean="0"/>
          </a:p>
          <a:p>
            <a:r>
              <a:rPr lang="en-US" altLang="zh-CN" dirty="0" smtClean="0"/>
              <a:t>High speed railway systems</a:t>
            </a:r>
          </a:p>
          <a:p>
            <a:endParaRPr lang="en-US" altLang="zh-CN" dirty="0" smtClean="0"/>
          </a:p>
          <a:p>
            <a:r>
              <a:rPr lang="en-US" altLang="zh-CN" dirty="0" smtClean="0"/>
              <a:t>The military sector</a:t>
            </a:r>
          </a:p>
          <a:p>
            <a:endParaRPr lang="en-US" altLang="zh-CN" dirty="0" smtClean="0"/>
          </a:p>
          <a:p>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rrcgc.cc/Portals/71/UploadFiles/CKEditor/Temporary/20160412024540.jpg"/>
          <p:cNvPicPr>
            <a:picLocks noChangeAspect="1" noChangeArrowheads="1"/>
          </p:cNvPicPr>
          <p:nvPr/>
        </p:nvPicPr>
        <p:blipFill>
          <a:blip r:embed="rId2" cstate="print"/>
          <a:srcRect/>
          <a:stretch>
            <a:fillRect/>
          </a:stretch>
        </p:blipFill>
        <p:spPr bwMode="auto">
          <a:xfrm>
            <a:off x="1524000" y="0"/>
            <a:ext cx="9144000" cy="3476626"/>
          </a:xfrm>
          <a:prstGeom prst="rect">
            <a:avLst/>
          </a:prstGeom>
          <a:noFill/>
        </p:spPr>
      </p:pic>
      <p:pic>
        <p:nvPicPr>
          <p:cNvPr id="1028" name="Picture 4" descr="http://www.qlmoney.com/uploadfile/2016/0804/20160804124310776.jpg"/>
          <p:cNvPicPr>
            <a:picLocks noChangeAspect="1" noChangeArrowheads="1"/>
          </p:cNvPicPr>
          <p:nvPr/>
        </p:nvPicPr>
        <p:blipFill>
          <a:blip r:embed="rId3" cstate="print"/>
          <a:srcRect/>
          <a:stretch>
            <a:fillRect/>
          </a:stretch>
        </p:blipFill>
        <p:spPr bwMode="auto">
          <a:xfrm>
            <a:off x="1524000" y="3500438"/>
            <a:ext cx="9144000" cy="335756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nmp.gov.cn/zxjs/200901/W020101206539935316260.jpg"/>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pic.baike.soso.com/p/20140527/20140527092352-794072000.jpg">
            <a:hlinkClick r:id="rId2" tooltip="点击查看原图"/>
          </p:cNvPr>
          <p:cNvPicPr>
            <a:picLocks noChangeAspect="1" noChangeArrowheads="1"/>
          </p:cNvPicPr>
          <p:nvPr/>
        </p:nvPicPr>
        <p:blipFill>
          <a:blip r:embed="rId3" cstate="print"/>
          <a:srcRect/>
          <a:stretch>
            <a:fillRect/>
          </a:stretch>
        </p:blipFill>
        <p:spPr bwMode="auto">
          <a:xfrm>
            <a:off x="1524000" y="0"/>
            <a:ext cx="9144000" cy="4929198"/>
          </a:xfrm>
          <a:prstGeom prst="rect">
            <a:avLst/>
          </a:prstGeom>
          <a:noFill/>
        </p:spPr>
      </p:pic>
      <p:sp>
        <p:nvSpPr>
          <p:cNvPr id="3" name="矩形 2"/>
          <p:cNvSpPr/>
          <p:nvPr/>
        </p:nvSpPr>
        <p:spPr>
          <a:xfrm>
            <a:off x="3238480" y="4714884"/>
            <a:ext cx="5357850" cy="369332"/>
          </a:xfrm>
          <a:prstGeom prst="rect">
            <a:avLst/>
          </a:prstGeom>
        </p:spPr>
        <p:txBody>
          <a:bodyPr wrap="square">
            <a:spAutoFit/>
          </a:bodyPr>
          <a:lstStyle/>
          <a:p>
            <a:pPr algn="ctr"/>
            <a:r>
              <a:rPr lang="en-US" altLang="zh-CN" dirty="0"/>
              <a:t>Largest genome sequencing organization</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himg2.huanqiu.com/attachment2010/2013/1216/20131216094326877.jpg"/>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38282" y="642918"/>
            <a:ext cx="8229600" cy="1143000"/>
          </a:xfrm>
        </p:spPr>
        <p:txBody>
          <a:bodyPr>
            <a:normAutofit fontScale="90000"/>
          </a:bodyPr>
          <a:lstStyle/>
          <a:p>
            <a:r>
              <a:rPr lang="en-US" altLang="zh-CN" sz="3600" dirty="0"/>
              <a:t/>
            </a:r>
            <a:br>
              <a:rPr lang="en-US" altLang="zh-CN" sz="3600" dirty="0"/>
            </a:br>
            <a:r>
              <a:rPr lang="en-US" altLang="zh-CN" sz="3600" dirty="0"/>
              <a:t/>
            </a:r>
            <a:br>
              <a:rPr lang="en-US" altLang="zh-CN" sz="3600" dirty="0"/>
            </a:br>
            <a:r>
              <a:rPr lang="en-US" altLang="zh-CN" sz="3600" dirty="0"/>
              <a:t>Firm innovation strategies</a:t>
            </a:r>
            <a:br>
              <a:rPr lang="en-US" altLang="zh-CN" sz="3600" dirty="0"/>
            </a:br>
            <a:r>
              <a:rPr lang="en-US" altLang="zh-CN" sz="3600" dirty="0"/>
              <a:t/>
            </a:r>
            <a:br>
              <a:rPr lang="en-US" altLang="zh-CN" sz="3600" dirty="0"/>
            </a:br>
            <a:r>
              <a:rPr lang="en-US" altLang="zh-CN" dirty="0" smtClean="0"/>
              <a:t/>
            </a:r>
            <a:br>
              <a:rPr lang="en-US" altLang="zh-CN" dirty="0" smtClean="0"/>
            </a:br>
            <a:endParaRPr lang="zh-CN" altLang="en-US" dirty="0"/>
          </a:p>
        </p:txBody>
      </p:sp>
      <p:sp>
        <p:nvSpPr>
          <p:cNvPr id="3" name="内容占位符 2"/>
          <p:cNvSpPr>
            <a:spLocks noGrp="1"/>
          </p:cNvSpPr>
          <p:nvPr>
            <p:ph idx="1"/>
          </p:nvPr>
        </p:nvSpPr>
        <p:spPr/>
        <p:txBody>
          <a:bodyPr>
            <a:normAutofit/>
          </a:bodyPr>
          <a:lstStyle/>
          <a:p>
            <a:pPr>
              <a:lnSpc>
                <a:spcPct val="80000"/>
              </a:lnSpc>
            </a:pPr>
            <a:r>
              <a:rPr lang="en-US" altLang="zh-CN" dirty="0" smtClean="0"/>
              <a:t>Appropriate and effective strategies</a:t>
            </a:r>
          </a:p>
          <a:p>
            <a:pPr>
              <a:lnSpc>
                <a:spcPct val="80000"/>
              </a:lnSpc>
            </a:pPr>
            <a:endParaRPr lang="en-US" altLang="zh-CN" dirty="0" smtClean="0"/>
          </a:p>
          <a:p>
            <a:pPr>
              <a:lnSpc>
                <a:spcPct val="80000"/>
              </a:lnSpc>
            </a:pPr>
            <a:r>
              <a:rPr lang="en-US" altLang="zh-CN" dirty="0" smtClean="0"/>
              <a:t>Strategy I:  Technology transfer based Innovation</a:t>
            </a:r>
          </a:p>
          <a:p>
            <a:pPr>
              <a:lnSpc>
                <a:spcPct val="80000"/>
              </a:lnSpc>
            </a:pPr>
            <a:endParaRPr lang="en-US" altLang="zh-CN" dirty="0" smtClean="0"/>
          </a:p>
          <a:p>
            <a:pPr>
              <a:lnSpc>
                <a:spcPct val="80000"/>
              </a:lnSpc>
            </a:pPr>
            <a:r>
              <a:rPr lang="en-US" altLang="zh-CN" dirty="0" smtClean="0"/>
              <a:t>Strategy II: Indigenous technology development based Innovation</a:t>
            </a:r>
          </a:p>
          <a:p>
            <a:pPr>
              <a:lnSpc>
                <a:spcPct val="80000"/>
              </a:lnSpc>
            </a:pPr>
            <a:endParaRPr lang="en-US" altLang="zh-CN" dirty="0" smtClean="0"/>
          </a:p>
          <a:p>
            <a:pPr>
              <a:lnSpc>
                <a:spcPct val="80000"/>
              </a:lnSpc>
            </a:pPr>
            <a:r>
              <a:rPr lang="en-US" altLang="zh-CN" dirty="0" smtClean="0"/>
              <a:t>Changing strategies</a:t>
            </a:r>
          </a:p>
          <a:p>
            <a:endParaRPr lang="en-US" altLang="zh-CN" dirty="0" smtClean="0"/>
          </a:p>
          <a:p>
            <a:endParaRPr lang="en-US" altLang="zh-CN"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US" altLang="zh-CN" sz="4000" dirty="0"/>
              <a:t>Strategy I: </a:t>
            </a:r>
            <a:br>
              <a:rPr lang="en-US" altLang="zh-CN" sz="4000" dirty="0"/>
            </a:br>
            <a:r>
              <a:rPr lang="en-US" altLang="zh-CN" sz="3100" dirty="0"/>
              <a:t> Tech transfer based Innovation and Entrepreneurship </a:t>
            </a:r>
            <a:r>
              <a:rPr lang="en-US" altLang="zh-CN" sz="4000" dirty="0"/>
              <a:t/>
            </a:r>
            <a:br>
              <a:rPr lang="en-US" altLang="zh-CN" sz="4000" dirty="0"/>
            </a:br>
            <a:endParaRPr lang="en-US" altLang="zh-CN" sz="4000" dirty="0"/>
          </a:p>
        </p:txBody>
      </p:sp>
      <p:sp>
        <p:nvSpPr>
          <p:cNvPr id="15363" name="Rectangle 3"/>
          <p:cNvSpPr>
            <a:spLocks noGrp="1" noChangeArrowheads="1"/>
          </p:cNvSpPr>
          <p:nvPr>
            <p:ph type="body" idx="1"/>
          </p:nvPr>
        </p:nvSpPr>
        <p:spPr/>
        <p:txBody>
          <a:bodyPr/>
          <a:lstStyle/>
          <a:p>
            <a:r>
              <a:rPr lang="en-US" altLang="zh-CN" dirty="0"/>
              <a:t>Buy technology: The consumer electronics industry </a:t>
            </a:r>
          </a:p>
          <a:p>
            <a:r>
              <a:rPr lang="en-US" altLang="zh-CN" dirty="0"/>
              <a:t>JV: The automobile industry </a:t>
            </a:r>
          </a:p>
          <a:p>
            <a:r>
              <a:rPr lang="en-US" altLang="zh-CN" dirty="0"/>
              <a:t>Technology integration: The VCD/DVD industry </a:t>
            </a:r>
          </a:p>
          <a:p>
            <a:r>
              <a:rPr lang="en-US" altLang="zh-CN" dirty="0"/>
              <a:t>Innovation based on dominant design/International standard : PC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zh-CN"/>
              <a:t>Impressive achievements</a:t>
            </a:r>
          </a:p>
        </p:txBody>
      </p:sp>
      <p:sp>
        <p:nvSpPr>
          <p:cNvPr id="16387" name="Rectangle 3"/>
          <p:cNvSpPr>
            <a:spLocks noGrp="1" noChangeArrowheads="1"/>
          </p:cNvSpPr>
          <p:nvPr>
            <p:ph type="body" idx="1"/>
          </p:nvPr>
        </p:nvSpPr>
        <p:spPr/>
        <p:txBody>
          <a:bodyPr/>
          <a:lstStyle/>
          <a:p>
            <a:endParaRPr lang="en-US" altLang="zh-CN" dirty="0"/>
          </a:p>
          <a:p>
            <a:r>
              <a:rPr lang="en-US" altLang="zh-CN" sz="2800" dirty="0"/>
              <a:t>Buy technology: The consumer electronics industry </a:t>
            </a:r>
          </a:p>
          <a:p>
            <a:pPr lvl="1"/>
            <a:r>
              <a:rPr lang="en-US" altLang="zh-CN" dirty="0"/>
              <a:t>Brand name</a:t>
            </a:r>
          </a:p>
          <a:p>
            <a:pPr lvl="1"/>
            <a:r>
              <a:rPr lang="en-US" altLang="zh-CN" dirty="0"/>
              <a:t>Scale</a:t>
            </a:r>
          </a:p>
          <a:p>
            <a:pPr lvl="1"/>
            <a:r>
              <a:rPr lang="en-US" altLang="zh-CN" dirty="0" smtClean="0"/>
              <a:t>Internationalization </a:t>
            </a:r>
          </a:p>
          <a:p>
            <a:pPr lvl="1"/>
            <a:endParaRPr lang="en-US" altLang="zh-CN" dirty="0" smtClean="0"/>
          </a:p>
          <a:p>
            <a:r>
              <a:rPr lang="en-US" altLang="zh-CN" dirty="0" smtClean="0"/>
              <a:t>Many #1 in the world</a:t>
            </a:r>
            <a:endParaRPr lang="en-US" altLang="zh-CN" dirty="0"/>
          </a:p>
          <a:p>
            <a:pPr lvl="1"/>
            <a:endParaRPr lang="en-US" altLang="zh-CN" sz="2400" dirty="0"/>
          </a:p>
          <a:p>
            <a:pPr lvl="1"/>
            <a:endParaRPr lang="en-US" altLang="zh-CN" sz="2400" dirty="0"/>
          </a:p>
          <a:p>
            <a:endParaRPr lang="en-US" altLang="zh-CN" dirty="0"/>
          </a:p>
          <a:p>
            <a:endParaRPr lang="en-US" altLang="zh-C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zh-CN"/>
              <a:t>Impressive achievements</a:t>
            </a:r>
          </a:p>
        </p:txBody>
      </p:sp>
      <p:sp>
        <p:nvSpPr>
          <p:cNvPr id="17411" name="Rectangle 3"/>
          <p:cNvSpPr>
            <a:spLocks noGrp="1" noChangeArrowheads="1"/>
          </p:cNvSpPr>
          <p:nvPr>
            <p:ph type="body" idx="1"/>
          </p:nvPr>
        </p:nvSpPr>
        <p:spPr/>
        <p:txBody>
          <a:bodyPr/>
          <a:lstStyle/>
          <a:p>
            <a:pPr>
              <a:lnSpc>
                <a:spcPct val="80000"/>
              </a:lnSpc>
            </a:pPr>
            <a:r>
              <a:rPr lang="en-US" altLang="zh-CN" sz="2400" dirty="0"/>
              <a:t>JV: The automobile industry</a:t>
            </a:r>
          </a:p>
          <a:p>
            <a:pPr>
              <a:lnSpc>
                <a:spcPct val="80000"/>
              </a:lnSpc>
            </a:pPr>
            <a:endParaRPr lang="en-US" altLang="zh-CN" sz="2400" dirty="0"/>
          </a:p>
          <a:p>
            <a:pPr>
              <a:lnSpc>
                <a:spcPct val="80000"/>
              </a:lnSpc>
            </a:pPr>
            <a:r>
              <a:rPr lang="en-US" altLang="zh-CN" sz="2400" dirty="0"/>
              <a:t>Innovation based on dominant design/International standard : PC </a:t>
            </a:r>
          </a:p>
          <a:p>
            <a:pPr lvl="1">
              <a:lnSpc>
                <a:spcPct val="80000"/>
              </a:lnSpc>
            </a:pPr>
            <a:r>
              <a:rPr lang="en-US" altLang="zh-CN" sz="2000" dirty="0"/>
              <a:t>Lenovo vs. MNEs</a:t>
            </a:r>
          </a:p>
          <a:p>
            <a:pPr>
              <a:lnSpc>
                <a:spcPct val="80000"/>
              </a:lnSpc>
            </a:pPr>
            <a:endParaRPr lang="en-US" altLang="zh-CN" sz="2400" dirty="0"/>
          </a:p>
          <a:p>
            <a:pPr>
              <a:lnSpc>
                <a:spcPct val="80000"/>
              </a:lnSpc>
            </a:pPr>
            <a:r>
              <a:rPr lang="en-US" altLang="zh-CN" sz="2400" dirty="0"/>
              <a:t>Technology integration: The VCD/DVD industry</a:t>
            </a:r>
          </a:p>
          <a:p>
            <a:pPr lvl="1">
              <a:lnSpc>
                <a:spcPct val="80000"/>
              </a:lnSpc>
            </a:pPr>
            <a:r>
              <a:rPr lang="en-US" altLang="zh-CN" sz="2000" dirty="0"/>
              <a:t>Export; </a:t>
            </a:r>
            <a:r>
              <a:rPr lang="en-US" altLang="zh-CN" sz="2000" dirty="0"/>
              <a:t>Local competition</a:t>
            </a:r>
            <a:endParaRPr lang="en-US" altLang="zh-CN" sz="2000" dirty="0"/>
          </a:p>
          <a:p>
            <a:pPr>
              <a:lnSpc>
                <a:spcPct val="80000"/>
              </a:lnSpc>
            </a:pPr>
            <a:endParaRPr lang="en-US" altLang="zh-CN"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altLang="zh-CN" sz="4000"/>
              <a:t>WTO and strategy I:</a:t>
            </a:r>
            <a:br>
              <a:rPr lang="en-US" altLang="zh-CN" sz="4000"/>
            </a:br>
            <a:r>
              <a:rPr lang="en-US" altLang="zh-CN" sz="4000"/>
              <a:t>Huge challenges </a:t>
            </a:r>
          </a:p>
        </p:txBody>
      </p:sp>
      <p:sp>
        <p:nvSpPr>
          <p:cNvPr id="18435" name="Rectangle 3"/>
          <p:cNvSpPr>
            <a:spLocks noGrp="1" noChangeArrowheads="1"/>
          </p:cNvSpPr>
          <p:nvPr>
            <p:ph type="body" idx="1"/>
          </p:nvPr>
        </p:nvSpPr>
        <p:spPr/>
        <p:txBody>
          <a:bodyPr/>
          <a:lstStyle/>
          <a:p>
            <a:pPr>
              <a:lnSpc>
                <a:spcPct val="80000"/>
              </a:lnSpc>
            </a:pPr>
            <a:endParaRPr lang="en-US" altLang="zh-CN" sz="2000" dirty="0"/>
          </a:p>
          <a:p>
            <a:pPr>
              <a:lnSpc>
                <a:spcPct val="80000"/>
              </a:lnSpc>
            </a:pPr>
            <a:r>
              <a:rPr lang="en-US" altLang="zh-CN" sz="2000" dirty="0"/>
              <a:t>Buy technology</a:t>
            </a:r>
          </a:p>
          <a:p>
            <a:pPr lvl="1">
              <a:lnSpc>
                <a:spcPct val="80000"/>
              </a:lnSpc>
            </a:pPr>
            <a:r>
              <a:rPr lang="en-US" altLang="zh-CN" sz="1800" dirty="0"/>
              <a:t>The consumer electronics industry </a:t>
            </a:r>
          </a:p>
          <a:p>
            <a:pPr lvl="1">
              <a:lnSpc>
                <a:spcPct val="80000"/>
              </a:lnSpc>
            </a:pPr>
            <a:r>
              <a:rPr lang="en-US" altLang="zh-CN" sz="1800" dirty="0"/>
              <a:t>Sony, Samsung vs. Local firms</a:t>
            </a:r>
          </a:p>
          <a:p>
            <a:pPr>
              <a:lnSpc>
                <a:spcPct val="80000"/>
              </a:lnSpc>
            </a:pPr>
            <a:r>
              <a:rPr lang="en-US" altLang="zh-CN" sz="2000" dirty="0"/>
              <a:t>JV</a:t>
            </a:r>
          </a:p>
          <a:p>
            <a:pPr lvl="1">
              <a:lnSpc>
                <a:spcPct val="80000"/>
              </a:lnSpc>
            </a:pPr>
            <a:r>
              <a:rPr lang="en-US" altLang="zh-CN" sz="1800" dirty="0"/>
              <a:t>The automobile industry </a:t>
            </a:r>
          </a:p>
          <a:p>
            <a:pPr lvl="1">
              <a:lnSpc>
                <a:spcPct val="80000"/>
              </a:lnSpc>
            </a:pPr>
            <a:r>
              <a:rPr lang="en-US" altLang="zh-CN" sz="1800" dirty="0"/>
              <a:t>20</a:t>
            </a:r>
            <a:r>
              <a:rPr lang="en-US" altLang="zh-CN" sz="1800" dirty="0"/>
              <a:t>% local firms</a:t>
            </a:r>
          </a:p>
          <a:p>
            <a:pPr>
              <a:lnSpc>
                <a:spcPct val="80000"/>
              </a:lnSpc>
            </a:pPr>
            <a:r>
              <a:rPr lang="en-US" altLang="zh-CN" sz="2000" dirty="0"/>
              <a:t>Technology integration</a:t>
            </a:r>
          </a:p>
          <a:p>
            <a:pPr lvl="1">
              <a:lnSpc>
                <a:spcPct val="80000"/>
              </a:lnSpc>
            </a:pPr>
            <a:r>
              <a:rPr lang="en-US" altLang="zh-CN" sz="1800" dirty="0"/>
              <a:t>The VCD/DVD industry </a:t>
            </a:r>
          </a:p>
          <a:p>
            <a:pPr lvl="1">
              <a:lnSpc>
                <a:spcPct val="80000"/>
              </a:lnSpc>
            </a:pPr>
            <a:r>
              <a:rPr lang="en-US" altLang="zh-CN" sz="1800" dirty="0"/>
              <a:t>High royalty: $26/unit</a:t>
            </a:r>
          </a:p>
          <a:p>
            <a:pPr>
              <a:lnSpc>
                <a:spcPct val="80000"/>
              </a:lnSpc>
            </a:pPr>
            <a:endParaRPr lang="en-US" altLang="zh-CN" sz="2000" dirty="0"/>
          </a:p>
          <a:p>
            <a:pPr>
              <a:lnSpc>
                <a:spcPct val="80000"/>
              </a:lnSpc>
            </a:pPr>
            <a:r>
              <a:rPr lang="en-US" altLang="zh-CN" sz="2000" dirty="0"/>
              <a:t>Innovation based on dominant design/International standard : PC</a:t>
            </a:r>
          </a:p>
          <a:p>
            <a:pPr lvl="1">
              <a:lnSpc>
                <a:spcPct val="80000"/>
              </a:lnSpc>
            </a:pPr>
            <a:r>
              <a:rPr lang="en-US" altLang="zh-CN" sz="1800" dirty="0"/>
              <a:t>The situation is better</a:t>
            </a:r>
          </a:p>
          <a:p>
            <a:pPr>
              <a:lnSpc>
                <a:spcPct val="80000"/>
              </a:lnSpc>
            </a:pPr>
            <a:endParaRPr lang="en-US" altLang="zh-CN"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altLang="zh-CN" sz="4000" dirty="0"/>
              <a:t>Strategy II: </a:t>
            </a:r>
            <a:r>
              <a:rPr lang="en-US" altLang="zh-CN" sz="4000" dirty="0"/>
              <a:t/>
            </a:r>
            <a:br>
              <a:rPr lang="en-US" altLang="zh-CN" sz="4000" dirty="0"/>
            </a:br>
            <a:r>
              <a:rPr lang="en-US" altLang="zh-CN" sz="3600" dirty="0"/>
              <a:t>Indigenous technology development based Innovation and Entrepreneurship</a:t>
            </a:r>
            <a:endParaRPr lang="en-US" altLang="zh-CN" sz="4000" dirty="0"/>
          </a:p>
        </p:txBody>
      </p:sp>
      <p:sp>
        <p:nvSpPr>
          <p:cNvPr id="19459" name="Rectangle 3"/>
          <p:cNvSpPr>
            <a:spLocks noGrp="1" noChangeArrowheads="1"/>
          </p:cNvSpPr>
          <p:nvPr>
            <p:ph type="body" idx="1"/>
          </p:nvPr>
        </p:nvSpPr>
        <p:spPr>
          <a:xfrm>
            <a:off x="1981200" y="1928803"/>
            <a:ext cx="8229600" cy="4197361"/>
          </a:xfrm>
        </p:spPr>
        <p:txBody>
          <a:bodyPr>
            <a:normAutofit/>
          </a:bodyPr>
          <a:lstStyle/>
          <a:p>
            <a:r>
              <a:rPr lang="en-US" altLang="zh-CN" dirty="0" smtClean="0"/>
              <a:t>ZTE</a:t>
            </a:r>
            <a:endParaRPr lang="en-US" altLang="zh-CN" dirty="0"/>
          </a:p>
          <a:p>
            <a:r>
              <a:rPr lang="en-US" altLang="zh-CN" dirty="0" err="1"/>
              <a:t>Huawei</a:t>
            </a:r>
            <a:endParaRPr lang="en-US" altLang="zh-CN" dirty="0"/>
          </a:p>
          <a:p>
            <a:r>
              <a:rPr lang="en-US" altLang="zh-CN" dirty="0"/>
              <a:t>ZPMC</a:t>
            </a:r>
          </a:p>
          <a:p>
            <a:r>
              <a:rPr lang="en-US" altLang="zh-CN" dirty="0" smtClean="0"/>
              <a:t>BROAD</a:t>
            </a:r>
          </a:p>
          <a:p>
            <a:pPr lvl="1"/>
            <a:endParaRPr lang="en-US" altLang="zh-CN" sz="3200" dirty="0"/>
          </a:p>
          <a:p>
            <a:endParaRPr lang="en-US" altLang="zh-CN" dirty="0"/>
          </a:p>
          <a:p>
            <a:endParaRPr lang="en-US" altLang="zh-C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r>
              <a:rPr lang="en-US" altLang="zh-CN" sz="3200" dirty="0"/>
              <a:t>ZTE (1985~) and  </a:t>
            </a:r>
            <a:r>
              <a:rPr lang="en-US" altLang="zh-CN" sz="3200" dirty="0" err="1"/>
              <a:t>Huawei</a:t>
            </a:r>
            <a:r>
              <a:rPr lang="en-US" altLang="zh-CN" sz="3200" dirty="0"/>
              <a:t> (1988~)</a:t>
            </a:r>
            <a:r>
              <a:rPr lang="en-US" altLang="zh-CN" sz="3200" dirty="0"/>
              <a:t/>
            </a:r>
            <a:br>
              <a:rPr lang="en-US" altLang="zh-CN" sz="3200" dirty="0"/>
            </a:br>
            <a:endParaRPr lang="en-US" altLang="zh-CN" sz="3200" dirty="0"/>
          </a:p>
        </p:txBody>
      </p:sp>
      <p:pic>
        <p:nvPicPr>
          <p:cNvPr id="88066" name="Picture 2" descr="http://z1.dfcfw.com/2016/9/5/201609051025331483234746.jpg"/>
          <p:cNvPicPr>
            <a:picLocks noChangeAspect="1" noChangeArrowheads="1"/>
          </p:cNvPicPr>
          <p:nvPr/>
        </p:nvPicPr>
        <p:blipFill>
          <a:blip r:embed="rId2" cstate="print"/>
          <a:srcRect/>
          <a:stretch>
            <a:fillRect/>
          </a:stretch>
        </p:blipFill>
        <p:spPr bwMode="auto">
          <a:xfrm>
            <a:off x="1738282" y="1571613"/>
            <a:ext cx="8643998" cy="488156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ltLang="zh-CN" sz="4000" dirty="0"/>
              <a:t>ZPMC</a:t>
            </a:r>
            <a:r>
              <a:rPr lang="en-US" altLang="zh-CN" sz="3200" dirty="0"/>
              <a:t> </a:t>
            </a:r>
            <a:br>
              <a:rPr lang="en-US" altLang="zh-CN" sz="3200" dirty="0"/>
            </a:br>
            <a:endParaRPr lang="en-US" altLang="zh-CN" sz="3200" dirty="0"/>
          </a:p>
        </p:txBody>
      </p:sp>
      <p:sp>
        <p:nvSpPr>
          <p:cNvPr id="21507" name="Rectangle 3"/>
          <p:cNvSpPr>
            <a:spLocks noGrp="1" noChangeArrowheads="1"/>
          </p:cNvSpPr>
          <p:nvPr>
            <p:ph type="body" idx="1"/>
          </p:nvPr>
        </p:nvSpPr>
        <p:spPr>
          <a:xfrm>
            <a:off x="1981200" y="1000109"/>
            <a:ext cx="8186766" cy="2714645"/>
          </a:xfrm>
        </p:spPr>
        <p:txBody>
          <a:bodyPr>
            <a:normAutofit fontScale="85000" lnSpcReduction="10000"/>
          </a:bodyPr>
          <a:lstStyle/>
          <a:p>
            <a:r>
              <a:rPr lang="en-US" altLang="zh-CN" sz="2800" dirty="0"/>
              <a:t>Shanghai </a:t>
            </a:r>
            <a:r>
              <a:rPr lang="en-US" altLang="zh-CN" sz="2800" dirty="0" err="1"/>
              <a:t>Zhenhua</a:t>
            </a:r>
            <a:r>
              <a:rPr lang="en-US" altLang="zh-CN" sz="2800" dirty="0"/>
              <a:t> Port Machinery Co., Ltd. (ZPMC), was established in 1992 by Mr. Guan, </a:t>
            </a:r>
            <a:r>
              <a:rPr lang="en-US" altLang="zh-CN" sz="2800" dirty="0" err="1"/>
              <a:t>Tongxian</a:t>
            </a:r>
            <a:r>
              <a:rPr lang="en-US" altLang="zh-CN" sz="2800" dirty="0"/>
              <a:t> at the age of 59 with $1 million. </a:t>
            </a:r>
          </a:p>
          <a:p>
            <a:r>
              <a:rPr lang="en-US" altLang="zh-CN" sz="2800" dirty="0"/>
              <a:t>The largest large-size port container crane maker in the world, and captures more than 70% of the world market. </a:t>
            </a:r>
          </a:p>
          <a:p>
            <a:r>
              <a:rPr lang="en-US" altLang="zh-CN" sz="2800" dirty="0"/>
              <a:t>One of the leaders making spiral bevel gears, making it well positioned in the ocean engineering equipment industry </a:t>
            </a:r>
          </a:p>
        </p:txBody>
      </p:sp>
      <p:pic>
        <p:nvPicPr>
          <p:cNvPr id="87042" name="Picture 2" descr="http://cn.zpmc.com/images/kamil.jpg"/>
          <p:cNvPicPr>
            <a:picLocks noChangeAspect="1" noChangeArrowheads="1"/>
          </p:cNvPicPr>
          <p:nvPr/>
        </p:nvPicPr>
        <p:blipFill>
          <a:blip r:embed="rId2" cstate="print"/>
          <a:srcRect/>
          <a:stretch>
            <a:fillRect/>
          </a:stretch>
        </p:blipFill>
        <p:spPr bwMode="auto">
          <a:xfrm>
            <a:off x="2381224" y="3786190"/>
            <a:ext cx="7358114" cy="271464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zh-CN"/>
              <a:t>BROAD</a:t>
            </a:r>
          </a:p>
        </p:txBody>
      </p:sp>
      <p:sp>
        <p:nvSpPr>
          <p:cNvPr id="22531" name="Rectangle 3"/>
          <p:cNvSpPr>
            <a:spLocks noGrp="1" noChangeArrowheads="1"/>
          </p:cNvSpPr>
          <p:nvPr>
            <p:ph type="body" idx="1"/>
          </p:nvPr>
        </p:nvSpPr>
        <p:spPr/>
        <p:txBody>
          <a:bodyPr/>
          <a:lstStyle/>
          <a:p>
            <a:r>
              <a:rPr lang="en-US" altLang="zh-CN"/>
              <a:t>Established in 1988</a:t>
            </a:r>
          </a:p>
          <a:p>
            <a:r>
              <a:rPr lang="en-US" altLang="zh-CN"/>
              <a:t>One of leading Central Air Conditioning systems makers in China</a:t>
            </a:r>
          </a:p>
          <a:p>
            <a:pPr lvl="1"/>
            <a:r>
              <a:rPr lang="en-US" altLang="zh-CN"/>
              <a:t>Price 30% higher than competitors</a:t>
            </a:r>
          </a:p>
          <a:p>
            <a:pPr lvl="1">
              <a:buFontTx/>
              <a:buNone/>
            </a:pPr>
            <a:endParaRPr lang="en-US"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zh-CN"/>
              <a:t>Key success factors</a:t>
            </a:r>
          </a:p>
        </p:txBody>
      </p:sp>
      <p:sp>
        <p:nvSpPr>
          <p:cNvPr id="23555" name="Rectangle 3"/>
          <p:cNvSpPr>
            <a:spLocks noGrp="1" noChangeArrowheads="1"/>
          </p:cNvSpPr>
          <p:nvPr>
            <p:ph type="body" idx="1"/>
          </p:nvPr>
        </p:nvSpPr>
        <p:spPr/>
        <p:txBody>
          <a:bodyPr/>
          <a:lstStyle/>
          <a:p>
            <a:pPr>
              <a:lnSpc>
                <a:spcPct val="80000"/>
              </a:lnSpc>
            </a:pPr>
            <a:r>
              <a:rPr lang="en-US" altLang="zh-CN" sz="2800" dirty="0"/>
              <a:t>Technological capability </a:t>
            </a:r>
          </a:p>
          <a:p>
            <a:pPr lvl="1">
              <a:lnSpc>
                <a:spcPct val="80000"/>
              </a:lnSpc>
            </a:pPr>
            <a:r>
              <a:rPr lang="en-US" altLang="zh-CN" sz="2400" dirty="0"/>
              <a:t>R&amp;D investment</a:t>
            </a:r>
          </a:p>
          <a:p>
            <a:pPr lvl="1">
              <a:lnSpc>
                <a:spcPct val="80000"/>
              </a:lnSpc>
            </a:pPr>
            <a:r>
              <a:rPr lang="en-US" altLang="zh-CN" sz="2400" dirty="0"/>
              <a:t>Talented people</a:t>
            </a:r>
          </a:p>
          <a:p>
            <a:pPr lvl="1">
              <a:lnSpc>
                <a:spcPct val="80000"/>
              </a:lnSpc>
            </a:pPr>
            <a:r>
              <a:rPr lang="en-US" altLang="zh-CN" sz="2400" dirty="0"/>
              <a:t>NOT only technology transfer and manufacturing</a:t>
            </a:r>
          </a:p>
          <a:p>
            <a:pPr>
              <a:lnSpc>
                <a:spcPct val="80000"/>
              </a:lnSpc>
            </a:pPr>
            <a:r>
              <a:rPr lang="en-US" altLang="zh-CN" sz="2800" dirty="0"/>
              <a:t>Clear understanding of advantages and disadvantages</a:t>
            </a:r>
          </a:p>
          <a:p>
            <a:pPr lvl="1">
              <a:lnSpc>
                <a:spcPct val="80000"/>
              </a:lnSpc>
            </a:pPr>
            <a:r>
              <a:rPr lang="en-US" altLang="zh-CN" sz="2400" dirty="0"/>
              <a:t>Latecomer disadvantage</a:t>
            </a:r>
          </a:p>
          <a:p>
            <a:pPr lvl="1">
              <a:lnSpc>
                <a:spcPct val="80000"/>
              </a:lnSpc>
            </a:pPr>
            <a:r>
              <a:rPr lang="en-US" altLang="zh-CN" sz="2400" dirty="0"/>
              <a:t>Low cost + differentiation strategy </a:t>
            </a:r>
          </a:p>
          <a:p>
            <a:pPr>
              <a:lnSpc>
                <a:spcPct val="80000"/>
              </a:lnSpc>
            </a:pPr>
            <a:r>
              <a:rPr lang="en-US" altLang="zh-CN" sz="2800" dirty="0"/>
              <a:t>Complementary capabilities </a:t>
            </a:r>
          </a:p>
          <a:p>
            <a:pPr>
              <a:lnSpc>
                <a:spcPct val="80000"/>
              </a:lnSpc>
            </a:pPr>
            <a:r>
              <a:rPr lang="en-US" altLang="zh-CN" sz="2800" dirty="0"/>
              <a:t>Early globalization </a:t>
            </a:r>
          </a:p>
          <a:p>
            <a:pPr>
              <a:lnSpc>
                <a:spcPct val="80000"/>
              </a:lnSpc>
            </a:pPr>
            <a:r>
              <a:rPr lang="en-US" altLang="zh-CN" sz="2800" dirty="0"/>
              <a:t>Work harder than </a:t>
            </a:r>
            <a:r>
              <a:rPr lang="en-US" altLang="zh-CN" sz="2800" dirty="0"/>
              <a:t>competitors</a:t>
            </a:r>
            <a:endParaRPr lang="en-US" altLang="zh-CN"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4440238" y="1870076"/>
            <a:ext cx="4895850" cy="549275"/>
          </a:xfrm>
          <a:prstGeom prst="rect">
            <a:avLst/>
          </a:prstGeom>
          <a:noFill/>
          <a:ln w="9525">
            <a:noFill/>
            <a:miter lim="800000"/>
            <a:headEnd/>
            <a:tailEnd/>
          </a:ln>
          <a:effectLst/>
        </p:spPr>
        <p:txBody>
          <a:bodyPr anchor="ctr">
            <a:spAutoFit/>
          </a:bodyPr>
          <a:lstStyle/>
          <a:p>
            <a:r>
              <a:rPr lang="en-US" altLang="zh-CN" sz="1200" b="1" dirty="0">
                <a:latin typeface="Times New Roman" pitchFamily="18" charset="0"/>
                <a:cs typeface="Times New Roman" pitchFamily="18" charset="0"/>
              </a:rPr>
              <a:t>R&amp;D investment at </a:t>
            </a:r>
            <a:r>
              <a:rPr lang="en-US" altLang="zh-CN" sz="1200" b="1" dirty="0" err="1">
                <a:latin typeface="Times New Roman" pitchFamily="18" charset="0"/>
                <a:cs typeface="Times New Roman" pitchFamily="18" charset="0"/>
              </a:rPr>
              <a:t>Huawei</a:t>
            </a:r>
            <a:r>
              <a:rPr lang="en-US" altLang="zh-CN" sz="1200" b="1" dirty="0">
                <a:latin typeface="Times New Roman" pitchFamily="18" charset="0"/>
                <a:cs typeface="Times New Roman" pitchFamily="18" charset="0"/>
              </a:rPr>
              <a:t> (</a:t>
            </a:r>
            <a:r>
              <a:rPr lang="en-US" altLang="zh-CN" sz="1200" dirty="0">
                <a:latin typeface="Times New Roman" pitchFamily="18" charset="0"/>
                <a:cs typeface="Times New Roman" pitchFamily="18" charset="0"/>
              </a:rPr>
              <a:t>Billion RMB</a:t>
            </a:r>
            <a:r>
              <a:rPr lang="en-US" altLang="zh-CN" sz="1200" b="1" dirty="0">
                <a:latin typeface="Times New Roman" pitchFamily="18" charset="0"/>
                <a:cs typeface="Times New Roman" pitchFamily="18" charset="0"/>
              </a:rPr>
              <a:t>)</a:t>
            </a:r>
            <a:endParaRPr lang="en-US" altLang="zh-CN" sz="1100" dirty="0"/>
          </a:p>
          <a:p>
            <a:pPr eaLnBrk="0" hangingPunct="0"/>
            <a:endParaRPr lang="en-US" altLang="zh-CN" dirty="0"/>
          </a:p>
        </p:txBody>
      </p:sp>
      <p:graphicFrame>
        <p:nvGraphicFramePr>
          <p:cNvPr id="24579" name="Group 3"/>
          <p:cNvGraphicFramePr>
            <a:graphicFrameLocks noGrp="1"/>
          </p:cNvGraphicFramePr>
          <p:nvPr/>
        </p:nvGraphicFramePr>
        <p:xfrm>
          <a:off x="2566989" y="3094038"/>
          <a:ext cx="7561263" cy="2855914"/>
        </p:xfrm>
        <a:graphic>
          <a:graphicData uri="http://schemas.openxmlformats.org/drawingml/2006/table">
            <a:tbl>
              <a:tblPr/>
              <a:tblGrid>
                <a:gridCol w="1355463">
                  <a:extLst>
                    <a:ext uri="{9D8B030D-6E8A-4147-A177-3AD203B41FA5}">
                      <a16:colId xmlns:a16="http://schemas.microsoft.com/office/drawing/2014/main" val="20000"/>
                    </a:ext>
                  </a:extLst>
                </a:gridCol>
                <a:gridCol w="516693">
                  <a:extLst>
                    <a:ext uri="{9D8B030D-6E8A-4147-A177-3AD203B41FA5}">
                      <a16:colId xmlns:a16="http://schemas.microsoft.com/office/drawing/2014/main" val="20001"/>
                    </a:ext>
                  </a:extLst>
                </a:gridCol>
                <a:gridCol w="518064">
                  <a:extLst>
                    <a:ext uri="{9D8B030D-6E8A-4147-A177-3AD203B41FA5}">
                      <a16:colId xmlns:a16="http://schemas.microsoft.com/office/drawing/2014/main" val="20002"/>
                    </a:ext>
                  </a:extLst>
                </a:gridCol>
                <a:gridCol w="516693">
                  <a:extLst>
                    <a:ext uri="{9D8B030D-6E8A-4147-A177-3AD203B41FA5}">
                      <a16:colId xmlns:a16="http://schemas.microsoft.com/office/drawing/2014/main" val="20003"/>
                    </a:ext>
                  </a:extLst>
                </a:gridCol>
                <a:gridCol w="518064">
                  <a:extLst>
                    <a:ext uri="{9D8B030D-6E8A-4147-A177-3AD203B41FA5}">
                      <a16:colId xmlns:a16="http://schemas.microsoft.com/office/drawing/2014/main" val="20004"/>
                    </a:ext>
                  </a:extLst>
                </a:gridCol>
                <a:gridCol w="516693">
                  <a:extLst>
                    <a:ext uri="{9D8B030D-6E8A-4147-A177-3AD203B41FA5}">
                      <a16:colId xmlns:a16="http://schemas.microsoft.com/office/drawing/2014/main" val="20005"/>
                    </a:ext>
                  </a:extLst>
                </a:gridCol>
                <a:gridCol w="516693">
                  <a:extLst>
                    <a:ext uri="{9D8B030D-6E8A-4147-A177-3AD203B41FA5}">
                      <a16:colId xmlns:a16="http://schemas.microsoft.com/office/drawing/2014/main" val="20006"/>
                    </a:ext>
                  </a:extLst>
                </a:gridCol>
                <a:gridCol w="518064">
                  <a:extLst>
                    <a:ext uri="{9D8B030D-6E8A-4147-A177-3AD203B41FA5}">
                      <a16:colId xmlns:a16="http://schemas.microsoft.com/office/drawing/2014/main" val="20007"/>
                    </a:ext>
                  </a:extLst>
                </a:gridCol>
                <a:gridCol w="516693">
                  <a:extLst>
                    <a:ext uri="{9D8B030D-6E8A-4147-A177-3AD203B41FA5}">
                      <a16:colId xmlns:a16="http://schemas.microsoft.com/office/drawing/2014/main" val="20008"/>
                    </a:ext>
                  </a:extLst>
                </a:gridCol>
                <a:gridCol w="518064">
                  <a:extLst>
                    <a:ext uri="{9D8B030D-6E8A-4147-A177-3AD203B41FA5}">
                      <a16:colId xmlns:a16="http://schemas.microsoft.com/office/drawing/2014/main" val="20009"/>
                    </a:ext>
                  </a:extLst>
                </a:gridCol>
                <a:gridCol w="516693">
                  <a:extLst>
                    <a:ext uri="{9D8B030D-6E8A-4147-A177-3AD203B41FA5}">
                      <a16:colId xmlns:a16="http://schemas.microsoft.com/office/drawing/2014/main" val="20010"/>
                    </a:ext>
                  </a:extLst>
                </a:gridCol>
                <a:gridCol w="516693">
                  <a:extLst>
                    <a:ext uri="{9D8B030D-6E8A-4147-A177-3AD203B41FA5}">
                      <a16:colId xmlns:a16="http://schemas.microsoft.com/office/drawing/2014/main" val="20011"/>
                    </a:ext>
                  </a:extLst>
                </a:gridCol>
                <a:gridCol w="516693">
                  <a:extLst>
                    <a:ext uri="{9D8B030D-6E8A-4147-A177-3AD203B41FA5}">
                      <a16:colId xmlns:a16="http://schemas.microsoft.com/office/drawing/2014/main" val="20012"/>
                    </a:ext>
                  </a:extLst>
                </a:gridCol>
              </a:tblGrid>
              <a:tr h="936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Year  </a:t>
                      </a:r>
                      <a:endParaRPr kumimoji="0" lang="en-US" altLang="zh-CN" sz="18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2000</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2001</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2002</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2003</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chemeClr val="tx1"/>
                          </a:solidFill>
                          <a:effectLst/>
                          <a:latin typeface="Times New Roman" pitchFamily="18" charset="0"/>
                          <a:ea typeface="宋体" charset="-122"/>
                          <a:cs typeface="Times New Roman" pitchFamily="18" charset="0"/>
                        </a:rPr>
                        <a:t>2004</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chemeClr val="tx1"/>
                          </a:solidFill>
                          <a:effectLst/>
                          <a:latin typeface="Times New Roman" pitchFamily="18" charset="0"/>
                          <a:ea typeface="宋体" charset="-122"/>
                          <a:cs typeface="Times New Roman" pitchFamily="18" charset="0"/>
                        </a:rPr>
                        <a:t>2005</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chemeClr val="tx1"/>
                          </a:solidFill>
                          <a:effectLst/>
                          <a:latin typeface="Times New Roman" pitchFamily="18" charset="0"/>
                          <a:ea typeface="宋体" charset="-122"/>
                          <a:cs typeface="Times New Roman" pitchFamily="18" charset="0"/>
                        </a:rPr>
                        <a:t>2006</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chemeClr val="tx1"/>
                          </a:solidFill>
                          <a:effectLst/>
                          <a:latin typeface="Times New Roman" pitchFamily="18" charset="0"/>
                          <a:ea typeface="宋体" charset="-122"/>
                          <a:cs typeface="Times New Roman" pitchFamily="18" charset="0"/>
                        </a:rPr>
                        <a:t>2007</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chemeClr val="tx1"/>
                          </a:solidFill>
                          <a:effectLst/>
                          <a:latin typeface="Times New Roman" pitchFamily="18" charset="0"/>
                          <a:ea typeface="宋体" charset="-122"/>
                          <a:cs typeface="Times New Roman" pitchFamily="18" charset="0"/>
                        </a:rPr>
                        <a:t>2008</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2009</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Arial" charset="0"/>
                          <a:ea typeface="宋体" charset="-122"/>
                        </a:rPr>
                        <a:t>2014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Arial" charset="0"/>
                          <a:ea typeface="宋体" charset="-122"/>
                        </a:rPr>
                        <a:t>2015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(I): </a:t>
                      </a:r>
                      <a:r>
                        <a:rPr kumimoji="0" lang="en-US" altLang="zh-CN" sz="1000" b="1" i="0" u="none" strike="noStrike" cap="none" normalizeH="0" baseline="0" smtClean="0">
                          <a:ln>
                            <a:noFill/>
                          </a:ln>
                          <a:solidFill>
                            <a:schemeClr val="tx1"/>
                          </a:solidFill>
                          <a:effectLst/>
                          <a:latin typeface="Times New Roman" pitchFamily="18" charset="0"/>
                          <a:ea typeface="宋体" charset="-122"/>
                          <a:cs typeface="Times New Roman" pitchFamily="18" charset="0"/>
                        </a:rPr>
                        <a:t>Sales Revenue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22</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23</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22</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32</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46</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45</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66</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94</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125</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149</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Arial" charset="0"/>
                          <a:ea typeface="宋体" charset="-122"/>
                        </a:rPr>
                        <a:t>288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zh-CN" sz="1100" dirty="0" smtClean="0"/>
                        <a:t>395</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(II):</a:t>
                      </a:r>
                      <a:r>
                        <a:rPr kumimoji="0" lang="en-US" altLang="zh-CN" sz="1000" b="1" i="0" u="none" strike="noStrike" cap="none" normalizeH="0" baseline="0" smtClean="0">
                          <a:ln>
                            <a:noFill/>
                          </a:ln>
                          <a:solidFill>
                            <a:schemeClr val="tx1"/>
                          </a:solidFill>
                          <a:effectLst/>
                          <a:latin typeface="Times New Roman" pitchFamily="18" charset="0"/>
                          <a:ea typeface="宋体" charset="-122"/>
                          <a:cs typeface="Times New Roman" pitchFamily="18" charset="0"/>
                        </a:rPr>
                        <a:t>R&amp;D Spending</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Arial" charset="0"/>
                          <a:ea typeface="宋体" charset="-122"/>
                          <a:cs typeface="Arial" charset="0"/>
                        </a:rPr>
                        <a:t>2.1</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3.0</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3.1</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3.2</a:t>
                      </a:r>
                      <a:endParaRPr kumimoji="0" lang="en-US" altLang="zh-CN" sz="1100" b="0" i="0" u="none" strike="noStrike" cap="none" normalizeH="0" baseline="0" smtClean="0">
                        <a:ln>
                          <a:noFill/>
                        </a:ln>
                        <a:solidFill>
                          <a:schemeClr val="tx1"/>
                        </a:solidFill>
                        <a:effectLst/>
                        <a:latin typeface="Arial" charset="0"/>
                        <a:ea typeface="宋体"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4.0</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4.7</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5.9</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7.1</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10.5</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13.3</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Arial" charset="0"/>
                          <a:ea typeface="宋体" charset="-122"/>
                        </a:rPr>
                        <a:t>40.8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Arial" charset="0"/>
                          <a:ea typeface="宋体" charset="-122"/>
                        </a:rPr>
                        <a:t>59.6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(II)/ (I)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chemeClr val="tx1"/>
                          </a:solidFill>
                          <a:effectLst/>
                          <a:latin typeface="Times New Roman" pitchFamily="18" charset="0"/>
                          <a:ea typeface="宋体" charset="-122"/>
                          <a:cs typeface="Times New Roman" pitchFamily="18" charset="0"/>
                        </a:rPr>
                        <a:t>9.5</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13</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14</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10</a:t>
                      </a:r>
                      <a:endParaRPr kumimoji="0" lang="en-US" altLang="zh-CN" sz="1100" b="0" i="0" u="none" strike="noStrike" cap="none" normalizeH="0" baseline="0" smtClean="0">
                        <a:ln>
                          <a:noFill/>
                        </a:ln>
                        <a:solidFill>
                          <a:schemeClr val="tx1"/>
                        </a:solidFill>
                        <a:effectLst/>
                        <a:latin typeface="Arial" charset="0"/>
                        <a:ea typeface="宋体"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8.7</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10.4</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8.9</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7.8</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smtClean="0">
                          <a:ln>
                            <a:noFill/>
                          </a:ln>
                          <a:solidFill>
                            <a:srgbClr val="000000"/>
                          </a:solidFill>
                          <a:effectLst/>
                          <a:latin typeface="Times New Roman" pitchFamily="18" charset="0"/>
                          <a:ea typeface="宋体" charset="-122"/>
                          <a:cs typeface="Times New Roman" pitchFamily="18" charset="0"/>
                        </a:rPr>
                        <a:t>8.4</a:t>
                      </a:r>
                      <a:endParaRPr kumimoji="0" lang="en-US" altLang="zh-CN" sz="11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rgbClr val="000000"/>
                          </a:solidFill>
                          <a:effectLst/>
                          <a:latin typeface="Times New Roman" pitchFamily="18" charset="0"/>
                          <a:ea typeface="宋体" charset="-122"/>
                          <a:cs typeface="Times New Roman" pitchFamily="18" charset="0"/>
                        </a:rPr>
                        <a:t>8.9</a:t>
                      </a:r>
                      <a:endParaRPr kumimoji="0" lang="en-US" altLang="zh-CN" sz="1100" b="0"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Arial" charset="0"/>
                          <a:ea typeface="宋体" charset="-122"/>
                        </a:rPr>
                        <a:t>14.2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smtClean="0">
                          <a:ln>
                            <a:noFill/>
                          </a:ln>
                          <a:solidFill>
                            <a:schemeClr val="tx1"/>
                          </a:solidFill>
                          <a:effectLst/>
                          <a:latin typeface="Arial" charset="0"/>
                          <a:ea typeface="宋体" charset="-122"/>
                        </a:rPr>
                        <a:t>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4641" name="Rectangle 65"/>
          <p:cNvSpPr>
            <a:spLocks noChangeArrowheads="1"/>
          </p:cNvSpPr>
          <p:nvPr/>
        </p:nvSpPr>
        <p:spPr bwMode="auto">
          <a:xfrm>
            <a:off x="1524001" y="4128572"/>
            <a:ext cx="184731" cy="369332"/>
          </a:xfrm>
          <a:prstGeom prst="rect">
            <a:avLst/>
          </a:prstGeom>
          <a:noFill/>
          <a:ln w="9525">
            <a:noFill/>
            <a:miter lim="800000"/>
            <a:headEnd/>
            <a:tailEnd/>
          </a:ln>
          <a:effectLst/>
        </p:spPr>
        <p:txBody>
          <a:bodyPr wrap="none" anchor="ctr">
            <a:spAutoFit/>
          </a:bodyPr>
          <a:lstStyle/>
          <a:p>
            <a:endParaRPr lang="zh-CN" alt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zh-CN"/>
              <a:t>Talented people</a:t>
            </a:r>
          </a:p>
        </p:txBody>
      </p:sp>
      <p:sp>
        <p:nvSpPr>
          <p:cNvPr id="25603" name="Rectangle 3"/>
          <p:cNvSpPr>
            <a:spLocks noGrp="1" noChangeArrowheads="1"/>
          </p:cNvSpPr>
          <p:nvPr>
            <p:ph type="body" idx="1"/>
          </p:nvPr>
        </p:nvSpPr>
        <p:spPr/>
        <p:txBody>
          <a:bodyPr/>
          <a:lstStyle/>
          <a:p>
            <a:r>
              <a:rPr lang="en-US" altLang="zh-CN"/>
              <a:t>ZTE: 18,000 Master/Ph.D.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zh-CN" sz="4000"/>
              <a:t>Clear understanding of </a:t>
            </a:r>
            <a:br>
              <a:rPr lang="en-US" altLang="zh-CN" sz="4000"/>
            </a:br>
            <a:r>
              <a:rPr lang="en-US" altLang="zh-CN" sz="4000"/>
              <a:t>advantages and disadvantages</a:t>
            </a:r>
          </a:p>
        </p:txBody>
      </p:sp>
      <p:sp>
        <p:nvSpPr>
          <p:cNvPr id="27651" name="Rectangle 3"/>
          <p:cNvSpPr>
            <a:spLocks noGrp="1" noChangeArrowheads="1"/>
          </p:cNvSpPr>
          <p:nvPr>
            <p:ph type="body" idx="1"/>
          </p:nvPr>
        </p:nvSpPr>
        <p:spPr/>
        <p:txBody>
          <a:bodyPr/>
          <a:lstStyle/>
          <a:p>
            <a:pPr>
              <a:lnSpc>
                <a:spcPct val="80000"/>
              </a:lnSpc>
            </a:pPr>
            <a:endParaRPr lang="en-US" altLang="zh-CN" sz="1800"/>
          </a:p>
          <a:p>
            <a:pPr>
              <a:lnSpc>
                <a:spcPct val="80000"/>
              </a:lnSpc>
            </a:pPr>
            <a:r>
              <a:rPr lang="en-US" altLang="zh-CN" sz="1800"/>
              <a:t>Advantages: Low cost + differentiation strategy </a:t>
            </a:r>
          </a:p>
          <a:p>
            <a:pPr>
              <a:lnSpc>
                <a:spcPct val="80000"/>
              </a:lnSpc>
            </a:pPr>
            <a:endParaRPr lang="en-US" altLang="zh-CN" sz="1800"/>
          </a:p>
          <a:p>
            <a:pPr>
              <a:lnSpc>
                <a:spcPct val="80000"/>
              </a:lnSpc>
            </a:pPr>
            <a:r>
              <a:rPr lang="en-US" altLang="zh-CN" sz="1800"/>
              <a:t>When the former China Unicom decided to build its CDMA network, it invited bids from a group of MNEs in 2000. However, the prices offered by these equipment suppliers were extremely high and the investment would exceed China Unicom’s budget (RMB 20 billion Yuan) dramatically. </a:t>
            </a:r>
          </a:p>
          <a:p>
            <a:pPr>
              <a:lnSpc>
                <a:spcPct val="80000"/>
              </a:lnSpc>
            </a:pPr>
            <a:endParaRPr lang="en-US" altLang="zh-CN" sz="1800"/>
          </a:p>
          <a:p>
            <a:pPr>
              <a:lnSpc>
                <a:spcPct val="80000"/>
              </a:lnSpc>
            </a:pPr>
            <a:r>
              <a:rPr lang="en-US" altLang="zh-CN" sz="1800"/>
              <a:t>China Unicom had to have a new biding in 2001. In the new bidding, ZTE became a big winner </a:t>
            </a:r>
          </a:p>
          <a:p>
            <a:pPr lvl="1">
              <a:lnSpc>
                <a:spcPct val="80000"/>
              </a:lnSpc>
            </a:pPr>
            <a:r>
              <a:rPr lang="en-US" altLang="zh-CN" sz="1600"/>
              <a:t>the equipment offered by ZTE got higher technical evaluation scores than that of most MNEs; </a:t>
            </a:r>
          </a:p>
          <a:p>
            <a:pPr lvl="1">
              <a:lnSpc>
                <a:spcPct val="80000"/>
              </a:lnSpc>
            </a:pPr>
            <a:r>
              <a:rPr lang="en-US" altLang="zh-CN" sz="1600"/>
              <a:t>the low cost structure made it possible for ZTE to offer low price products to China Unicom, and helped China Unicom to save 40% of investment (the real investment was RMB 12.1 billion Yuan, about 8 billion lower than China Unicom’s original budget); </a:t>
            </a:r>
          </a:p>
          <a:p>
            <a:pPr lvl="1">
              <a:lnSpc>
                <a:spcPct val="80000"/>
              </a:lnSpc>
            </a:pPr>
            <a:r>
              <a:rPr lang="en-US" altLang="zh-CN" sz="1600"/>
              <a:t>offering customized technical solutions to China Unicom based on its deep analysis of China Unicom’s business and network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zh-CN" sz="4000"/>
              <a:t>Low cost + differentiation strategy</a:t>
            </a:r>
          </a:p>
        </p:txBody>
      </p:sp>
      <p:sp>
        <p:nvSpPr>
          <p:cNvPr id="28675" name="Rectangle 3"/>
          <p:cNvSpPr>
            <a:spLocks noGrp="1" noChangeArrowheads="1"/>
          </p:cNvSpPr>
          <p:nvPr>
            <p:ph type="body" idx="1"/>
          </p:nvPr>
        </p:nvSpPr>
        <p:spPr/>
        <p:txBody>
          <a:bodyPr/>
          <a:lstStyle/>
          <a:p>
            <a:pPr>
              <a:lnSpc>
                <a:spcPct val="90000"/>
              </a:lnSpc>
            </a:pPr>
            <a:r>
              <a:rPr lang="en-US" altLang="zh-CN"/>
              <a:t>Multiple networks </a:t>
            </a:r>
          </a:p>
          <a:p>
            <a:pPr>
              <a:lnSpc>
                <a:spcPct val="90000"/>
              </a:lnSpc>
            </a:pPr>
            <a:endParaRPr lang="en-US" altLang="zh-CN"/>
          </a:p>
          <a:p>
            <a:pPr>
              <a:lnSpc>
                <a:spcPct val="90000"/>
              </a:lnSpc>
            </a:pPr>
            <a:r>
              <a:rPr lang="en-US" altLang="zh-CN"/>
              <a:t>ZTE’s SDR base station is able to realize co-existence and smooth evolution between GSM/WCDMA dual model, GSM/WCDMA/LTE multi-mode, and CDMA/LTE dual mode, and could reduce service providers’ Total Cost of Ownership (TCO) about 30%.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zh-CN"/>
              <a:t>Complementary capabilities</a:t>
            </a:r>
          </a:p>
        </p:txBody>
      </p:sp>
      <p:sp>
        <p:nvSpPr>
          <p:cNvPr id="29699" name="Rectangle 3"/>
          <p:cNvSpPr>
            <a:spLocks noGrp="1" noChangeArrowheads="1"/>
          </p:cNvSpPr>
          <p:nvPr>
            <p:ph type="body" idx="1"/>
          </p:nvPr>
        </p:nvSpPr>
        <p:spPr/>
        <p:txBody>
          <a:bodyPr/>
          <a:lstStyle/>
          <a:p>
            <a:pPr>
              <a:lnSpc>
                <a:spcPct val="90000"/>
              </a:lnSpc>
            </a:pPr>
            <a:r>
              <a:rPr lang="en-US" altLang="zh-CN" sz="2400"/>
              <a:t>Better customer relationships than MNEs through a “comprehensive” approach. </a:t>
            </a:r>
          </a:p>
          <a:p>
            <a:pPr>
              <a:lnSpc>
                <a:spcPct val="90000"/>
              </a:lnSpc>
            </a:pPr>
            <a:endParaRPr lang="en-US" altLang="zh-CN" sz="2400"/>
          </a:p>
          <a:p>
            <a:pPr>
              <a:lnSpc>
                <a:spcPct val="90000"/>
              </a:lnSpc>
            </a:pPr>
            <a:r>
              <a:rPr lang="en-US" altLang="zh-CN" sz="2400"/>
              <a:t>While MNEs and other firms usually focus their customer relationship management on developing close working relationships with managers, especially high level managers of customer firms, Huawei emphasizes the development of close working relationships with ordinary employees such as ordinary engineers of customer firms, believing that ordinary employees of customer firms can also play critical roles.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zh-CN"/>
              <a:t>Early globalization</a:t>
            </a:r>
          </a:p>
        </p:txBody>
      </p:sp>
      <p:sp>
        <p:nvSpPr>
          <p:cNvPr id="31747" name="Rectangle 3"/>
          <p:cNvSpPr>
            <a:spLocks noGrp="1" noChangeArrowheads="1"/>
          </p:cNvSpPr>
          <p:nvPr>
            <p:ph type="body" idx="1"/>
          </p:nvPr>
        </p:nvSpPr>
        <p:spPr/>
        <p:txBody>
          <a:bodyPr/>
          <a:lstStyle/>
          <a:p>
            <a:r>
              <a:rPr lang="en-US" altLang="zh-CN" sz="2800"/>
              <a:t>Accept forced early globalization </a:t>
            </a:r>
          </a:p>
          <a:p>
            <a:pPr lvl="1"/>
            <a:r>
              <a:rPr lang="en-US" altLang="zh-CN" sz="2400"/>
              <a:t>GSM: 5%</a:t>
            </a:r>
          </a:p>
          <a:p>
            <a:pPr lvl="1"/>
            <a:r>
              <a:rPr lang="en-US" altLang="zh-CN" sz="2400"/>
              <a:t>CDMA: 10%</a:t>
            </a:r>
          </a:p>
          <a:p>
            <a:r>
              <a:rPr lang="en-US" altLang="zh-CN" sz="2800"/>
              <a:t>Be willing to accept short term loss</a:t>
            </a:r>
          </a:p>
          <a:p>
            <a:pPr lvl="1"/>
            <a:r>
              <a:rPr lang="en-US" altLang="zh-CN" sz="2400"/>
              <a:t>Huawei began to spend resources on developing the Russian market in 1996, and it took 6 years for Huawei to begin to benefit from this globalization effort  </a:t>
            </a:r>
          </a:p>
          <a:p>
            <a:r>
              <a:rPr lang="en-US" altLang="zh-CN" sz="2800"/>
              <a:t>Have a clear understanding about their competitive advantages.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a:stretch>
            <a:fillRect/>
          </a:stretch>
        </p:blipFill>
        <p:spPr bwMode="auto">
          <a:xfrm>
            <a:off x="1524001" y="0"/>
            <a:ext cx="9540875" cy="584835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7" name="Picture 5" descr="Huawei"/>
          <p:cNvPicPr>
            <a:picLocks noChangeAspect="1" noChangeArrowheads="1"/>
          </p:cNvPicPr>
          <p:nvPr/>
        </p:nvPicPr>
        <p:blipFill>
          <a:blip r:embed="rId2" cstate="print"/>
          <a:srcRect/>
          <a:stretch>
            <a:fillRect/>
          </a:stretch>
        </p:blipFill>
        <p:spPr bwMode="auto">
          <a:xfrm>
            <a:off x="2595539" y="1643051"/>
            <a:ext cx="1590675" cy="1008063"/>
          </a:xfrm>
          <a:prstGeom prst="rect">
            <a:avLst/>
          </a:prstGeom>
          <a:noFill/>
        </p:spPr>
      </p:pic>
      <p:pic>
        <p:nvPicPr>
          <p:cNvPr id="54279" name="Picture 7" descr="P020150825341538252942"/>
          <p:cNvPicPr>
            <a:picLocks noChangeAspect="1" noChangeArrowheads="1"/>
          </p:cNvPicPr>
          <p:nvPr/>
        </p:nvPicPr>
        <p:blipFill>
          <a:blip r:embed="rId3" cstate="print"/>
          <a:srcRect/>
          <a:stretch>
            <a:fillRect/>
          </a:stretch>
        </p:blipFill>
        <p:spPr bwMode="auto">
          <a:xfrm>
            <a:off x="3595670" y="3214687"/>
            <a:ext cx="1428750" cy="371475"/>
          </a:xfrm>
          <a:prstGeom prst="rect">
            <a:avLst/>
          </a:prstGeom>
          <a:noFill/>
        </p:spPr>
      </p:pic>
      <p:pic>
        <p:nvPicPr>
          <p:cNvPr id="54281" name="Picture 9" descr="kamil"/>
          <p:cNvPicPr>
            <a:picLocks noChangeAspect="1" noChangeArrowheads="1"/>
          </p:cNvPicPr>
          <p:nvPr/>
        </p:nvPicPr>
        <p:blipFill>
          <a:blip r:embed="rId4" cstate="print"/>
          <a:srcRect/>
          <a:stretch>
            <a:fillRect/>
          </a:stretch>
        </p:blipFill>
        <p:spPr bwMode="auto">
          <a:xfrm>
            <a:off x="6453190" y="2071678"/>
            <a:ext cx="3744912" cy="1857388"/>
          </a:xfrm>
          <a:prstGeom prst="rect">
            <a:avLst/>
          </a:prstGeom>
          <a:noFill/>
        </p:spPr>
      </p:pic>
      <p:sp>
        <p:nvSpPr>
          <p:cNvPr id="5" name="TextBox 4"/>
          <p:cNvSpPr txBox="1"/>
          <p:nvPr/>
        </p:nvSpPr>
        <p:spPr>
          <a:xfrm>
            <a:off x="4881554" y="4286256"/>
            <a:ext cx="5429288" cy="369332"/>
          </a:xfrm>
          <a:prstGeom prst="rect">
            <a:avLst/>
          </a:prstGeom>
          <a:noFill/>
        </p:spPr>
        <p:txBody>
          <a:bodyPr wrap="square" rtlCol="0">
            <a:spAutoFit/>
          </a:bodyPr>
          <a:lstStyle/>
          <a:p>
            <a:r>
              <a:rPr lang="en-US" altLang="zh-CN" dirty="0"/>
              <a:t>CNPC, China Mobile, </a:t>
            </a:r>
            <a:r>
              <a:rPr lang="en-US" altLang="zh-CN" dirty="0" err="1"/>
              <a:t>Gridsum</a:t>
            </a:r>
            <a:r>
              <a:rPr lang="en-US" altLang="zh-CN" dirty="0"/>
              <a:t>, BGI, DJI</a:t>
            </a:r>
            <a:endParaRPr lang="zh-CN" altLang="en-US" dirty="0"/>
          </a:p>
        </p:txBody>
      </p:sp>
      <p:sp>
        <p:nvSpPr>
          <p:cNvPr id="6" name="TextBox 5"/>
          <p:cNvSpPr txBox="1"/>
          <p:nvPr/>
        </p:nvSpPr>
        <p:spPr>
          <a:xfrm>
            <a:off x="5881686" y="5214951"/>
            <a:ext cx="3571900" cy="646331"/>
          </a:xfrm>
          <a:prstGeom prst="rect">
            <a:avLst/>
          </a:prstGeom>
          <a:noFill/>
        </p:spPr>
        <p:txBody>
          <a:bodyPr wrap="square" rtlCol="0">
            <a:spAutoFit/>
          </a:bodyPr>
          <a:lstStyle/>
          <a:p>
            <a:r>
              <a:rPr lang="en-US" altLang="zh-CN" dirty="0"/>
              <a:t>Metro and high speed railway</a:t>
            </a:r>
          </a:p>
          <a:p>
            <a:r>
              <a:rPr lang="en-US" altLang="zh-CN" dirty="0"/>
              <a:t>Space</a:t>
            </a:r>
            <a:r>
              <a:rPr lang="zh-CN" altLang="en-US" dirty="0"/>
              <a:t> </a:t>
            </a:r>
            <a:r>
              <a:rPr lang="en-US" altLang="zh-CN" dirty="0"/>
              <a:t>industry</a:t>
            </a:r>
          </a:p>
        </p:txBody>
      </p:sp>
      <p:sp>
        <p:nvSpPr>
          <p:cNvPr id="8" name="TextBox 7"/>
          <p:cNvSpPr txBox="1"/>
          <p:nvPr/>
        </p:nvSpPr>
        <p:spPr>
          <a:xfrm>
            <a:off x="2952728" y="5000636"/>
            <a:ext cx="1928826" cy="369332"/>
          </a:xfrm>
          <a:prstGeom prst="rect">
            <a:avLst/>
          </a:prstGeom>
          <a:noFill/>
        </p:spPr>
        <p:txBody>
          <a:bodyPr wrap="square" rtlCol="0">
            <a:spAutoFit/>
          </a:bodyPr>
          <a:lstStyle/>
          <a:p>
            <a:r>
              <a:rPr lang="en-US" altLang="zh-CN" dirty="0"/>
              <a:t>GE, Samsung</a:t>
            </a:r>
            <a:endParaRPr lang="zh-CN" altLang="en-US" dirty="0"/>
          </a:p>
        </p:txBody>
      </p:sp>
      <p:sp>
        <p:nvSpPr>
          <p:cNvPr id="9" name="圆角矩形 8"/>
          <p:cNvSpPr/>
          <p:nvPr/>
        </p:nvSpPr>
        <p:spPr>
          <a:xfrm>
            <a:off x="2452662" y="142852"/>
            <a:ext cx="7215238"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Both private sector and public sector</a:t>
            </a:r>
            <a:endParaRPr lang="zh-CN" altLang="en-US"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altLang="zh-CN" sz="3600" dirty="0"/>
              <a:t>The role of </a:t>
            </a:r>
            <a:r>
              <a:rPr lang="en-US" altLang="zh-CN" sz="3600" dirty="0"/>
              <a:t>SOE</a:t>
            </a:r>
            <a:br>
              <a:rPr lang="en-US" altLang="zh-CN" sz="3600" dirty="0"/>
            </a:br>
            <a:endParaRPr lang="en-US" altLang="zh-CN" sz="3600" dirty="0"/>
          </a:p>
        </p:txBody>
      </p:sp>
      <p:sp>
        <p:nvSpPr>
          <p:cNvPr id="10243" name="Rectangle 3"/>
          <p:cNvSpPr>
            <a:spLocks noGrp="1" noChangeArrowheads="1"/>
          </p:cNvSpPr>
          <p:nvPr>
            <p:ph type="body" idx="1"/>
          </p:nvPr>
        </p:nvSpPr>
        <p:spPr/>
        <p:txBody>
          <a:bodyPr>
            <a:normAutofit fontScale="77500" lnSpcReduction="20000"/>
          </a:bodyPr>
          <a:lstStyle/>
          <a:p>
            <a:r>
              <a:rPr lang="en-US" altLang="zh-CN" dirty="0"/>
              <a:t>2005 vs. 2009</a:t>
            </a:r>
          </a:p>
          <a:p>
            <a:pPr lvl="1"/>
            <a:r>
              <a:rPr lang="en-US" altLang="zh-CN" sz="3200" dirty="0"/>
              <a:t>#: 10.1%~4.7%</a:t>
            </a:r>
          </a:p>
          <a:p>
            <a:pPr lvl="1"/>
            <a:r>
              <a:rPr lang="en-US" altLang="zh-CN" sz="3200" dirty="0"/>
              <a:t>Gross production: 33.3%~26.7%</a:t>
            </a:r>
          </a:p>
          <a:p>
            <a:pPr lvl="1"/>
            <a:r>
              <a:rPr lang="en-US" altLang="zh-CN" sz="3200" dirty="0"/>
              <a:t>Assets: 48.1%~43.7%</a:t>
            </a:r>
          </a:p>
          <a:p>
            <a:pPr lvl="1"/>
            <a:r>
              <a:rPr lang="en-US" altLang="zh-CN" sz="3200" dirty="0"/>
              <a:t>Profits: 44%~26.9%</a:t>
            </a:r>
          </a:p>
          <a:p>
            <a:pPr lvl="1"/>
            <a:r>
              <a:rPr lang="en-US" altLang="zh-CN" sz="3200" dirty="0"/>
              <a:t>Employees: 27.2%~20.4</a:t>
            </a:r>
            <a:r>
              <a:rPr lang="en-US" altLang="zh-CN" sz="3200" dirty="0"/>
              <a:t>%</a:t>
            </a:r>
          </a:p>
          <a:p>
            <a:r>
              <a:rPr lang="en-US" altLang="zh-CN" sz="3600" dirty="0"/>
              <a:t>2013</a:t>
            </a:r>
          </a:p>
          <a:p>
            <a:pPr lvl="1"/>
            <a:r>
              <a:rPr lang="en-US" altLang="zh-CN" dirty="0" smtClean="0"/>
              <a:t>Fortune 500: 89/82</a:t>
            </a:r>
          </a:p>
          <a:p>
            <a:pPr lvl="1"/>
            <a:r>
              <a:rPr lang="en-US" altLang="zh-CN" dirty="0" smtClean="0"/>
              <a:t>Total assets : 100 trillion RBM</a:t>
            </a:r>
          </a:p>
          <a:p>
            <a:pPr lvl="1"/>
            <a:r>
              <a:rPr lang="en-US" altLang="zh-CN" dirty="0" smtClean="0"/>
              <a:t>Sales: 43.42</a:t>
            </a:r>
          </a:p>
          <a:p>
            <a:pPr lvl="1"/>
            <a:r>
              <a:rPr lang="en-US" altLang="zh-CN" dirty="0" smtClean="0"/>
              <a:t>Profit: 2.57</a:t>
            </a:r>
          </a:p>
          <a:p>
            <a:pPr lvl="1"/>
            <a:r>
              <a:rPr lang="en-US" altLang="zh-CN" dirty="0" smtClean="0"/>
              <a:t>Tax: 3.72 (12.9)</a:t>
            </a:r>
          </a:p>
          <a:p>
            <a:endParaRPr lang="en-US" altLang="zh-CN" sz="3600" dirty="0"/>
          </a:p>
          <a:p>
            <a:endParaRPr lang="en-US" altLang="zh-C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p:txBody>
          <a:bodyPr/>
          <a:lstStyle/>
          <a:p>
            <a:pPr eaLnBrk="1" hangingPunct="1"/>
            <a:r>
              <a:rPr lang="en-US" altLang="zh-CN" sz="4000"/>
              <a:t>Strong motivations to innovate</a:t>
            </a:r>
            <a:endParaRPr lang="zh-CN" altLang="en-US" sz="4000"/>
          </a:p>
        </p:txBody>
      </p:sp>
      <p:sp>
        <p:nvSpPr>
          <p:cNvPr id="21506" name="内容占位符 2"/>
          <p:cNvSpPr>
            <a:spLocks noGrp="1"/>
          </p:cNvSpPr>
          <p:nvPr>
            <p:ph idx="1"/>
          </p:nvPr>
        </p:nvSpPr>
        <p:spPr>
          <a:xfrm>
            <a:off x="1981200" y="1268413"/>
            <a:ext cx="8229600" cy="4857750"/>
          </a:xfrm>
        </p:spPr>
        <p:txBody>
          <a:bodyPr/>
          <a:lstStyle/>
          <a:p>
            <a:pPr eaLnBrk="1" hangingPunct="1">
              <a:lnSpc>
                <a:spcPct val="90000"/>
              </a:lnSpc>
            </a:pPr>
            <a:r>
              <a:rPr lang="en-US" altLang="zh-CN" sz="2400"/>
              <a:t>To survive and grow (Chandler, 1997): OLIGOPLICSTIC competition</a:t>
            </a:r>
          </a:p>
          <a:p>
            <a:pPr lvl="1" eaLnBrk="1" hangingPunct="1">
              <a:lnSpc>
                <a:spcPct val="90000"/>
              </a:lnSpc>
            </a:pPr>
            <a:r>
              <a:rPr lang="en-US" altLang="zh-CN" sz="2400"/>
              <a:t>Competition</a:t>
            </a:r>
          </a:p>
          <a:p>
            <a:pPr lvl="1" eaLnBrk="1" hangingPunct="1">
              <a:lnSpc>
                <a:spcPct val="90000"/>
              </a:lnSpc>
            </a:pPr>
            <a:r>
              <a:rPr lang="en-US" altLang="zh-CN" sz="2400"/>
              <a:t>Buy technology becomes hard/impossible after WTO</a:t>
            </a:r>
          </a:p>
          <a:p>
            <a:pPr eaLnBrk="1" hangingPunct="1">
              <a:lnSpc>
                <a:spcPct val="90000"/>
              </a:lnSpc>
            </a:pPr>
            <a:r>
              <a:rPr lang="en-US" altLang="zh-CN" sz="2400"/>
              <a:t>Pursuit of ambitious goals by top managers</a:t>
            </a:r>
          </a:p>
          <a:p>
            <a:pPr lvl="1" eaLnBrk="1" hangingPunct="1">
              <a:lnSpc>
                <a:spcPct val="90000"/>
              </a:lnSpc>
            </a:pPr>
            <a:r>
              <a:rPr lang="en-US" altLang="zh-CN" sz="2400"/>
              <a:t>Changqing Oilfield (Burgelman, 2002)</a:t>
            </a:r>
          </a:p>
          <a:p>
            <a:pPr eaLnBrk="1" hangingPunct="1">
              <a:lnSpc>
                <a:spcPct val="90000"/>
              </a:lnSpc>
            </a:pPr>
            <a:r>
              <a:rPr lang="en-US" altLang="zh-CN" sz="2400"/>
              <a:t>Meeting high expectations from the government (and more generally speaking, the society) </a:t>
            </a:r>
          </a:p>
          <a:p>
            <a:pPr lvl="1" eaLnBrk="1" hangingPunct="1">
              <a:lnSpc>
                <a:spcPct val="90000"/>
              </a:lnSpc>
            </a:pPr>
            <a:r>
              <a:rPr lang="en-US" altLang="zh-CN" sz="2400"/>
              <a:t>Project Xiqidongshu</a:t>
            </a:r>
          </a:p>
          <a:p>
            <a:pPr lvl="1" eaLnBrk="1" hangingPunct="1">
              <a:lnSpc>
                <a:spcPct val="90000"/>
              </a:lnSpc>
            </a:pPr>
            <a:r>
              <a:rPr lang="en-US" altLang="zh-CN" sz="2400"/>
              <a:t>High speed railway systems</a:t>
            </a:r>
          </a:p>
          <a:p>
            <a:pPr lvl="1" eaLnBrk="1" hangingPunct="1">
              <a:lnSpc>
                <a:spcPct val="90000"/>
              </a:lnSpc>
            </a:pPr>
            <a:endParaRPr lang="en-US" altLang="zh-CN" smtClean="0"/>
          </a:p>
          <a:p>
            <a:pPr eaLnBrk="1" hangingPunct="1">
              <a:lnSpc>
                <a:spcPct val="90000"/>
              </a:lnSpc>
            </a:pPr>
            <a:endParaRPr lang="zh-CN" alt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灯片编号占位符 1"/>
          <p:cNvSpPr>
            <a:spLocks noGrp="1"/>
          </p:cNvSpPr>
          <p:nvPr>
            <p:ph type="sldNum" sz="quarter" idx="12"/>
          </p:nvPr>
        </p:nvSpPr>
        <p:spPr>
          <a:xfrm>
            <a:off x="1981200" y="6356351"/>
            <a:ext cx="2133600" cy="365125"/>
          </a:xfrm>
        </p:spPr>
        <p:txBody>
          <a:bodyPr/>
          <a:lstStyle/>
          <a:p>
            <a:pPr algn="l">
              <a:defRPr/>
            </a:pPr>
            <a:fld id="{0F40AE07-1F95-43BD-9363-5D1E81F64D55}" type="slidenum">
              <a:rPr lang="en-US" altLang="zh-CN"/>
              <a:pPr algn="l">
                <a:defRPr/>
              </a:pPr>
              <a:t>28</a:t>
            </a:fld>
            <a:endParaRPr lang="en-US" altLang="zh-CN"/>
          </a:p>
        </p:txBody>
      </p:sp>
      <p:graphicFrame>
        <p:nvGraphicFramePr>
          <p:cNvPr id="37890" name="Object 2"/>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96259" name="图表" r:id="rId3" imgW="5657934" imgH="3409830" progId="MSGraph.Chart.8">
                  <p:embed/>
                </p:oleObj>
              </mc:Choice>
              <mc:Fallback>
                <p:oleObj name="图表" r:id="rId3" imgW="5657934" imgH="3409830" progId="MSGraph.Char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标题 1"/>
          <p:cNvSpPr>
            <a:spLocks noGrp="1"/>
          </p:cNvSpPr>
          <p:nvPr>
            <p:ph type="title"/>
          </p:nvPr>
        </p:nvSpPr>
        <p:spPr/>
        <p:txBody>
          <a:bodyPr/>
          <a:lstStyle/>
          <a:p>
            <a:pPr eaLnBrk="1" hangingPunct="1"/>
            <a:r>
              <a:rPr lang="en-US" altLang="zh-CN" sz="3200"/>
              <a:t>Effective strategies to innovate</a:t>
            </a:r>
            <a:endParaRPr lang="zh-CN" altLang="en-US" sz="3200"/>
          </a:p>
        </p:txBody>
      </p:sp>
      <p:sp>
        <p:nvSpPr>
          <p:cNvPr id="38914" name="内容占位符 2"/>
          <p:cNvSpPr>
            <a:spLocks noGrp="1"/>
          </p:cNvSpPr>
          <p:nvPr>
            <p:ph idx="1"/>
          </p:nvPr>
        </p:nvSpPr>
        <p:spPr>
          <a:xfrm>
            <a:off x="1981200" y="1125539"/>
            <a:ext cx="8229600" cy="5000625"/>
          </a:xfrm>
        </p:spPr>
        <p:txBody>
          <a:bodyPr>
            <a:normAutofit fontScale="92500" lnSpcReduction="10000"/>
          </a:bodyPr>
          <a:lstStyle/>
          <a:p>
            <a:pPr eaLnBrk="1" hangingPunct="1"/>
            <a:r>
              <a:rPr lang="en-US" altLang="zh-CN" smtClean="0"/>
              <a:t>(1) making special organizational arrangement, </a:t>
            </a:r>
          </a:p>
          <a:p>
            <a:pPr lvl="1" eaLnBrk="1" hangingPunct="1"/>
            <a:r>
              <a:rPr lang="en-US" altLang="zh-CN" smtClean="0"/>
              <a:t>setting up high level steering committees and heavy weight teams (Wheelwright and Clark, 1992)</a:t>
            </a:r>
          </a:p>
          <a:p>
            <a:pPr eaLnBrk="1" hangingPunct="1"/>
            <a:r>
              <a:rPr lang="en-US" altLang="zh-CN" smtClean="0"/>
              <a:t>(2) take advantage of being a large integrated company by </a:t>
            </a:r>
          </a:p>
          <a:p>
            <a:pPr lvl="1" eaLnBrk="1" hangingPunct="1"/>
            <a:r>
              <a:rPr lang="en-US" altLang="zh-CN" smtClean="0"/>
              <a:t>leveraging the integration of user-producer relationship (Lundvall, 1992) </a:t>
            </a:r>
          </a:p>
          <a:p>
            <a:pPr lvl="1" eaLnBrk="1" hangingPunct="1"/>
            <a:r>
              <a:rPr lang="en-US" altLang="zh-CN" smtClean="0"/>
              <a:t>utilizing internal market to support technological innovation (Japan +Korea experience) </a:t>
            </a:r>
          </a:p>
          <a:p>
            <a:pPr eaLnBrk="1" hangingPunct="1"/>
            <a:r>
              <a:rPr lang="en-US" altLang="zh-CN" smtClean="0"/>
              <a:t>(3)Long term accumulation of technological capability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p:cNvSpPr>
          <p:nvPr>
            <p:ph type="title"/>
          </p:nvPr>
        </p:nvSpPr>
        <p:spPr/>
        <p:txBody>
          <a:bodyPr/>
          <a:lstStyle/>
          <a:p>
            <a:pPr eaLnBrk="1" hangingPunct="1"/>
            <a:r>
              <a:rPr lang="en-US" altLang="zh-CN" smtClean="0"/>
              <a:t>Big impact of the SOE identity</a:t>
            </a:r>
            <a:endParaRPr lang="zh-CN" altLang="en-US" smtClean="0"/>
          </a:p>
        </p:txBody>
      </p:sp>
      <p:sp>
        <p:nvSpPr>
          <p:cNvPr id="39938" name="内容占位符 2"/>
          <p:cNvSpPr>
            <a:spLocks noGrp="1"/>
          </p:cNvSpPr>
          <p:nvPr>
            <p:ph idx="1"/>
          </p:nvPr>
        </p:nvSpPr>
        <p:spPr>
          <a:xfrm>
            <a:off x="1981200" y="1125539"/>
            <a:ext cx="8229600" cy="5000625"/>
          </a:xfrm>
        </p:spPr>
        <p:txBody>
          <a:bodyPr>
            <a:normAutofit lnSpcReduction="10000"/>
          </a:bodyPr>
          <a:lstStyle/>
          <a:p>
            <a:pPr eaLnBrk="1" hangingPunct="1"/>
            <a:r>
              <a:rPr lang="en-US" altLang="zh-CN" smtClean="0"/>
              <a:t>High expectations and ambitious goals</a:t>
            </a:r>
          </a:p>
          <a:p>
            <a:pPr lvl="1" eaLnBrk="1" hangingPunct="1"/>
            <a:r>
              <a:rPr lang="en-US" altLang="zh-CN" smtClean="0"/>
              <a:t>113 big SOEs at central government level</a:t>
            </a:r>
          </a:p>
          <a:p>
            <a:pPr lvl="1" eaLnBrk="1" hangingPunct="1"/>
            <a:r>
              <a:rPr lang="en-US" altLang="zh-CN" smtClean="0"/>
              <a:t>CEOs usually have big opportunities to become very high level government officials in the central government (minister or above)</a:t>
            </a:r>
          </a:p>
          <a:p>
            <a:pPr lvl="1" eaLnBrk="1" hangingPunct="1"/>
            <a:r>
              <a:rPr lang="en-US" altLang="zh-CN" smtClean="0"/>
              <a:t>These CEOs usually set up ambitious goals for the firm.</a:t>
            </a:r>
          </a:p>
          <a:p>
            <a:pPr eaLnBrk="1" hangingPunct="1"/>
            <a:r>
              <a:rPr lang="en-US" altLang="zh-CN" smtClean="0"/>
              <a:t>Special opportunities</a:t>
            </a:r>
          </a:p>
          <a:p>
            <a:pPr lvl="1" eaLnBrk="1" hangingPunct="1"/>
            <a:r>
              <a:rPr lang="en-US" altLang="zh-CN" smtClean="0"/>
              <a:t>Project XIQIDONGSHU</a:t>
            </a:r>
          </a:p>
          <a:p>
            <a:pPr lvl="1" eaLnBrk="1" hangingPunct="1"/>
            <a:r>
              <a:rPr lang="en-US" altLang="zh-CN" smtClean="0"/>
              <a:t>High speed rail way systems</a:t>
            </a:r>
            <a:endParaRPr lang="zh-CN" altLang="en-US"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81200" y="274638"/>
            <a:ext cx="8401080" cy="1143000"/>
          </a:xfrm>
        </p:spPr>
        <p:txBody>
          <a:bodyPr>
            <a:normAutofit/>
          </a:bodyPr>
          <a:lstStyle/>
          <a:p>
            <a:pPr eaLnBrk="1" hangingPunct="1"/>
            <a:r>
              <a:rPr lang="en-US" altLang="zh-CN" sz="3200" dirty="0"/>
              <a:t>Large integrated firms enjoy advantages in innovation</a:t>
            </a:r>
            <a:endParaRPr lang="zh-CN" altLang="en-US" sz="3200" dirty="0"/>
          </a:p>
        </p:txBody>
      </p:sp>
      <p:sp>
        <p:nvSpPr>
          <p:cNvPr id="40962" name="内容占位符 2"/>
          <p:cNvSpPr>
            <a:spLocks noGrp="1"/>
          </p:cNvSpPr>
          <p:nvPr>
            <p:ph idx="1"/>
          </p:nvPr>
        </p:nvSpPr>
        <p:spPr/>
        <p:txBody>
          <a:bodyPr/>
          <a:lstStyle/>
          <a:p>
            <a:pPr eaLnBrk="1" hangingPunct="1">
              <a:lnSpc>
                <a:spcPct val="80000"/>
              </a:lnSpc>
            </a:pPr>
            <a:r>
              <a:rPr lang="en-US" altLang="zh-CN" sz="2700" dirty="0"/>
              <a:t>Supply side</a:t>
            </a:r>
          </a:p>
          <a:p>
            <a:pPr lvl="1" eaLnBrk="1" hangingPunct="1">
              <a:lnSpc>
                <a:spcPct val="80000"/>
              </a:lnSpc>
            </a:pPr>
            <a:r>
              <a:rPr lang="en-US" altLang="zh-CN" sz="2400" dirty="0"/>
              <a:t>(1) making high resource commitment—R&amp;D </a:t>
            </a:r>
            <a:r>
              <a:rPr lang="en-US" altLang="zh-CN" sz="2400" dirty="0" err="1"/>
              <a:t>invetment</a:t>
            </a:r>
            <a:r>
              <a:rPr lang="en-US" altLang="zh-CN" sz="2400" dirty="0"/>
              <a:t> </a:t>
            </a:r>
          </a:p>
          <a:p>
            <a:pPr lvl="1" eaLnBrk="1" hangingPunct="1">
              <a:lnSpc>
                <a:spcPct val="80000"/>
              </a:lnSpc>
            </a:pPr>
            <a:r>
              <a:rPr lang="en-US" altLang="zh-CN" sz="2400" dirty="0"/>
              <a:t>(2) making effective use of external technological resources—Outsourcing R&amp;D, State Grid </a:t>
            </a:r>
          </a:p>
          <a:p>
            <a:pPr lvl="1" eaLnBrk="1" hangingPunct="1">
              <a:lnSpc>
                <a:spcPct val="80000"/>
              </a:lnSpc>
            </a:pPr>
            <a:r>
              <a:rPr lang="en-US" altLang="zh-CN" sz="2400" dirty="0"/>
              <a:t>(3) special opportunities of technological innovations as an important SOE, </a:t>
            </a:r>
          </a:p>
          <a:p>
            <a:pPr lvl="1" eaLnBrk="1" hangingPunct="1">
              <a:lnSpc>
                <a:spcPct val="80000"/>
              </a:lnSpc>
            </a:pPr>
            <a:r>
              <a:rPr lang="en-US" altLang="zh-CN" sz="2400" dirty="0"/>
              <a:t>(4) long term knowledge accumulation: 1950s</a:t>
            </a:r>
          </a:p>
          <a:p>
            <a:pPr eaLnBrk="1" hangingPunct="1">
              <a:lnSpc>
                <a:spcPct val="80000"/>
              </a:lnSpc>
            </a:pPr>
            <a:r>
              <a:rPr lang="en-US" altLang="zh-CN" sz="2700" dirty="0"/>
              <a:t>Demand/market side</a:t>
            </a:r>
          </a:p>
          <a:p>
            <a:pPr lvl="1" eaLnBrk="1" hangingPunct="1">
              <a:lnSpc>
                <a:spcPct val="80000"/>
              </a:lnSpc>
            </a:pPr>
            <a:r>
              <a:rPr lang="en-US" altLang="zh-CN" sz="2400" dirty="0"/>
              <a:t>(5) leveraging the integration of user-producer relationship, </a:t>
            </a:r>
          </a:p>
          <a:p>
            <a:pPr lvl="1" eaLnBrk="1" hangingPunct="1">
              <a:lnSpc>
                <a:spcPct val="80000"/>
              </a:lnSpc>
            </a:pPr>
            <a:r>
              <a:rPr lang="en-US" altLang="zh-CN" sz="2400" dirty="0"/>
              <a:t>(6) utilizing internal market to support technological innovation</a:t>
            </a:r>
            <a:endParaRPr lang="zh-CN" altLang="zh-CN" sz="2400" dirty="0"/>
          </a:p>
          <a:p>
            <a:pPr eaLnBrk="1" hangingPunct="1">
              <a:lnSpc>
                <a:spcPct val="80000"/>
              </a:lnSpc>
            </a:pPr>
            <a:endParaRPr lang="zh-CN" altLang="zh-CN" sz="2700" dirty="0"/>
          </a:p>
          <a:p>
            <a:pPr eaLnBrk="1" hangingPunct="1">
              <a:lnSpc>
                <a:spcPct val="80000"/>
              </a:lnSpc>
            </a:pPr>
            <a:endParaRPr lang="zh-CN" altLang="en-US" sz="27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Supporting institutions</a:t>
            </a:r>
            <a:br>
              <a:rPr lang="en-US" altLang="zh-CN" dirty="0" smtClean="0"/>
            </a:br>
            <a:endParaRPr lang="zh-CN" altLang="en-US" dirty="0"/>
          </a:p>
        </p:txBody>
      </p:sp>
      <p:sp>
        <p:nvSpPr>
          <p:cNvPr id="3" name="内容占位符 2"/>
          <p:cNvSpPr>
            <a:spLocks noGrp="1"/>
          </p:cNvSpPr>
          <p:nvPr>
            <p:ph idx="1"/>
          </p:nvPr>
        </p:nvSpPr>
        <p:spPr/>
        <p:txBody>
          <a:bodyPr/>
          <a:lstStyle/>
          <a:p>
            <a:r>
              <a:rPr lang="en-US" altLang="zh-CN" dirty="0" smtClean="0"/>
              <a:t>Role of government </a:t>
            </a:r>
          </a:p>
          <a:p>
            <a:endParaRPr lang="en-US" altLang="zh-CN" dirty="0" smtClean="0"/>
          </a:p>
          <a:p>
            <a:r>
              <a:rPr lang="en-US" altLang="zh-CN" dirty="0" smtClean="0"/>
              <a:t>Role of higher Education</a:t>
            </a:r>
          </a:p>
          <a:p>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92500" lnSpcReduction="10000"/>
          </a:bodyPr>
          <a:lstStyle/>
          <a:p>
            <a:pPr marL="342900" lvl="1" indent="-342900">
              <a:lnSpc>
                <a:spcPct val="80000"/>
              </a:lnSpc>
              <a:buFont typeface="Arial" pitchFamily="34" charset="0"/>
              <a:buChar char="•"/>
            </a:pPr>
            <a:r>
              <a:rPr lang="en-US" altLang="zh-CN" dirty="0" smtClean="0"/>
              <a:t>Science and technology policy</a:t>
            </a:r>
          </a:p>
          <a:p>
            <a:pPr lvl="1">
              <a:lnSpc>
                <a:spcPct val="80000"/>
              </a:lnSpc>
            </a:pPr>
            <a:r>
              <a:rPr lang="en-US" altLang="zh-CN" dirty="0" smtClean="0"/>
              <a:t>Build China into an Innovative country (2006)</a:t>
            </a:r>
          </a:p>
          <a:p>
            <a:pPr lvl="2">
              <a:lnSpc>
                <a:spcPct val="80000"/>
              </a:lnSpc>
            </a:pPr>
            <a:r>
              <a:rPr lang="en-US" altLang="zh-CN" sz="2100" dirty="0"/>
              <a:t>R&amp;D expenditure (%) of GDP: 2006: 1.42; 2009: 1.73%; Increasing at 25.5%</a:t>
            </a:r>
          </a:p>
          <a:p>
            <a:pPr lvl="2">
              <a:lnSpc>
                <a:spcPct val="80000"/>
              </a:lnSpc>
            </a:pPr>
            <a:r>
              <a:rPr lang="en-US" altLang="zh-CN" sz="2100" dirty="0"/>
              <a:t>2014</a:t>
            </a:r>
            <a:r>
              <a:rPr lang="zh-CN" altLang="en-US" sz="2100" dirty="0"/>
              <a:t>： </a:t>
            </a:r>
            <a:r>
              <a:rPr lang="en-US" altLang="zh-CN" sz="2100" dirty="0"/>
              <a:t>2.1%</a:t>
            </a:r>
            <a:r>
              <a:rPr lang="zh-CN" altLang="en-US" sz="2100" dirty="0"/>
              <a:t>； </a:t>
            </a:r>
            <a:r>
              <a:rPr lang="en-US" altLang="zh-CN" sz="2100" dirty="0"/>
              <a:t>2013</a:t>
            </a:r>
            <a:r>
              <a:rPr lang="zh-CN" altLang="en-US" sz="2100" dirty="0"/>
              <a:t>： </a:t>
            </a:r>
            <a:r>
              <a:rPr lang="en-US" altLang="zh-CN" sz="2100" dirty="0"/>
              <a:t>2.08%</a:t>
            </a:r>
            <a:r>
              <a:rPr lang="zh-CN" altLang="en-US" sz="2100" dirty="0"/>
              <a:t>； </a:t>
            </a:r>
            <a:r>
              <a:rPr lang="en-US" altLang="zh-CN" sz="2100" dirty="0"/>
              <a:t>2012: 1.98%;  2010: 1.76%</a:t>
            </a:r>
            <a:r>
              <a:rPr lang="zh-CN" altLang="en-US" sz="2100" dirty="0"/>
              <a:t>，</a:t>
            </a:r>
            <a:r>
              <a:rPr lang="en-US" altLang="zh-CN" sz="2100" dirty="0"/>
              <a:t>2011: 1.84%</a:t>
            </a:r>
          </a:p>
          <a:p>
            <a:pPr>
              <a:lnSpc>
                <a:spcPct val="80000"/>
              </a:lnSpc>
            </a:pPr>
            <a:endParaRPr lang="en-US" altLang="zh-CN" dirty="0" smtClean="0"/>
          </a:p>
          <a:p>
            <a:pPr>
              <a:lnSpc>
                <a:spcPct val="80000"/>
              </a:lnSpc>
            </a:pPr>
            <a:r>
              <a:rPr lang="en-US" altLang="zh-CN" dirty="0" smtClean="0"/>
              <a:t>Science and technology programs</a:t>
            </a:r>
          </a:p>
          <a:p>
            <a:pPr lvl="1">
              <a:lnSpc>
                <a:spcPct val="80000"/>
              </a:lnSpc>
            </a:pPr>
            <a:r>
              <a:rPr lang="en-US" altLang="zh-CN" dirty="0" smtClean="0"/>
              <a:t>Program 863 (1986)</a:t>
            </a:r>
          </a:p>
          <a:p>
            <a:pPr lvl="1">
              <a:lnSpc>
                <a:spcPct val="80000"/>
              </a:lnSpc>
            </a:pPr>
            <a:r>
              <a:rPr lang="en-US" altLang="zh-CN" dirty="0" smtClean="0"/>
              <a:t>Program Torch (1988)</a:t>
            </a:r>
          </a:p>
          <a:p>
            <a:pPr lvl="1">
              <a:lnSpc>
                <a:spcPct val="80000"/>
              </a:lnSpc>
            </a:pPr>
            <a:r>
              <a:rPr lang="en-US" altLang="zh-CN" dirty="0" smtClean="0"/>
              <a:t>Program 973 (1997)</a:t>
            </a:r>
          </a:p>
          <a:p>
            <a:pPr lvl="1">
              <a:lnSpc>
                <a:spcPct val="80000"/>
              </a:lnSpc>
            </a:pPr>
            <a:r>
              <a:rPr lang="en-US" altLang="zh-CN" dirty="0" smtClean="0"/>
              <a:t>Program Spark (1985)</a:t>
            </a:r>
          </a:p>
          <a:p>
            <a:pPr lvl="1">
              <a:lnSpc>
                <a:spcPct val="80000"/>
              </a:lnSpc>
            </a:pPr>
            <a:r>
              <a:rPr lang="en-US" altLang="zh-CN" dirty="0" smtClean="0"/>
              <a:t>Programs supporting indigenous innovation</a:t>
            </a:r>
          </a:p>
          <a:p>
            <a:pPr lvl="2">
              <a:lnSpc>
                <a:spcPct val="80000"/>
              </a:lnSpc>
            </a:pPr>
            <a:r>
              <a:rPr lang="en-US" altLang="zh-CN" dirty="0" smtClean="0"/>
              <a:t>National S&amp;T Major projects</a:t>
            </a:r>
          </a:p>
          <a:p>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baike.soso.com/p/20140703/20140703163828-696433375.jpg">
            <a:hlinkClick r:id="rId2" tooltip="点击查看原图"/>
          </p:cNvPr>
          <p:cNvPicPr>
            <a:picLocks noChangeAspect="1" noChangeArrowheads="1"/>
          </p:cNvPicPr>
          <p:nvPr/>
        </p:nvPicPr>
        <p:blipFill>
          <a:blip r:embed="rId3" cstate="print"/>
          <a:srcRect/>
          <a:stretch>
            <a:fillRect/>
          </a:stretch>
        </p:blipFill>
        <p:spPr bwMode="auto">
          <a:xfrm>
            <a:off x="7953388" y="0"/>
            <a:ext cx="2714612" cy="4071942"/>
          </a:xfrm>
          <a:prstGeom prst="rect">
            <a:avLst/>
          </a:prstGeom>
          <a:noFill/>
        </p:spPr>
      </p:pic>
      <p:pic>
        <p:nvPicPr>
          <p:cNvPr id="1030" name="Picture 6" descr="http://pic.baike.soso.com/p/20140526/20140526151540-1596041185.jpg">
            <a:hlinkClick r:id="rId4" tooltip="点击查看原图"/>
          </p:cNvPr>
          <p:cNvPicPr>
            <a:picLocks noChangeAspect="1" noChangeArrowheads="1"/>
          </p:cNvPicPr>
          <p:nvPr/>
        </p:nvPicPr>
        <p:blipFill>
          <a:blip r:embed="rId5" cstate="print"/>
          <a:srcRect/>
          <a:stretch>
            <a:fillRect/>
          </a:stretch>
        </p:blipFill>
        <p:spPr bwMode="auto">
          <a:xfrm>
            <a:off x="1524001" y="0"/>
            <a:ext cx="3428992" cy="3929066"/>
          </a:xfrm>
          <a:prstGeom prst="rect">
            <a:avLst/>
          </a:prstGeom>
          <a:noFill/>
        </p:spPr>
      </p:pic>
      <p:pic>
        <p:nvPicPr>
          <p:cNvPr id="1032" name="Picture 8" descr="http://www.973.gov.cn/images/973.jpg"/>
          <p:cNvPicPr>
            <a:picLocks noChangeAspect="1" noChangeArrowheads="1"/>
          </p:cNvPicPr>
          <p:nvPr/>
        </p:nvPicPr>
        <p:blipFill>
          <a:blip r:embed="rId6" cstate="print"/>
          <a:srcRect/>
          <a:stretch>
            <a:fillRect/>
          </a:stretch>
        </p:blipFill>
        <p:spPr bwMode="auto">
          <a:xfrm>
            <a:off x="1524000" y="4000504"/>
            <a:ext cx="9144000" cy="1276350"/>
          </a:xfrm>
          <a:prstGeom prst="rect">
            <a:avLst/>
          </a:prstGeom>
          <a:noFill/>
        </p:spPr>
      </p:pic>
      <p:pic>
        <p:nvPicPr>
          <p:cNvPr id="1034" name="Picture 10" descr="http://ugc.qpic.cn/baikepic2/8639/cut-20141213155319-626498125.jpg/0"/>
          <p:cNvPicPr>
            <a:picLocks noChangeAspect="1" noChangeArrowheads="1"/>
          </p:cNvPicPr>
          <p:nvPr/>
        </p:nvPicPr>
        <p:blipFill>
          <a:blip r:embed="rId7" cstate="print"/>
          <a:srcRect/>
          <a:stretch>
            <a:fillRect/>
          </a:stretch>
        </p:blipFill>
        <p:spPr bwMode="auto">
          <a:xfrm>
            <a:off x="5238744" y="0"/>
            <a:ext cx="2714644" cy="4000504"/>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灯片编号占位符 1"/>
          <p:cNvSpPr>
            <a:spLocks noGrp="1"/>
          </p:cNvSpPr>
          <p:nvPr>
            <p:ph type="sldNum" sz="quarter" idx="12"/>
          </p:nvPr>
        </p:nvSpPr>
        <p:spPr>
          <a:xfrm>
            <a:off x="1981200" y="6245225"/>
            <a:ext cx="2133600" cy="476250"/>
          </a:xfrm>
          <a:noFill/>
        </p:spPr>
        <p:txBody>
          <a:bodyPr/>
          <a:lstStyle/>
          <a:p>
            <a:pPr algn="l"/>
            <a:fld id="{A31521E2-A33C-4361-8BE8-A5C24C58FE54}" type="slidenum">
              <a:rPr lang="en-US" altLang="zh-CN" smtClean="0"/>
              <a:pPr algn="l"/>
              <a:t>35</a:t>
            </a:fld>
            <a:endParaRPr lang="en-US" altLang="zh-CN" smtClean="0"/>
          </a:p>
        </p:txBody>
      </p:sp>
      <p:sp>
        <p:nvSpPr>
          <p:cNvPr id="55299" name="Rectangle 2"/>
          <p:cNvSpPr>
            <a:spLocks noChangeArrowheads="1"/>
          </p:cNvSpPr>
          <p:nvPr/>
        </p:nvSpPr>
        <p:spPr bwMode="auto">
          <a:xfrm>
            <a:off x="2667000" y="838200"/>
            <a:ext cx="7772400" cy="1143000"/>
          </a:xfrm>
          <a:prstGeom prst="rect">
            <a:avLst/>
          </a:prstGeom>
          <a:noFill/>
          <a:ln w="9525">
            <a:noFill/>
            <a:miter lim="800000"/>
            <a:headEnd/>
            <a:tailEnd/>
          </a:ln>
        </p:spPr>
        <p:txBody>
          <a:bodyPr anchor="b"/>
          <a:lstStyle/>
          <a:p>
            <a:r>
              <a:rPr lang="en-US" altLang="zh-CN" sz="3000" b="1">
                <a:solidFill>
                  <a:schemeClr val="tx2"/>
                </a:solidFill>
                <a:latin typeface="Tahoma" pitchFamily="34" charset="0"/>
              </a:rPr>
              <a:t>1995</a:t>
            </a:r>
            <a:r>
              <a:rPr lang="zh-CN" altLang="en-US" sz="3000" b="1">
                <a:solidFill>
                  <a:schemeClr val="tx2"/>
                </a:solidFill>
                <a:latin typeface="Tahoma" pitchFamily="34" charset="0"/>
              </a:rPr>
              <a:t>年</a:t>
            </a:r>
            <a:r>
              <a:rPr lang="zh-CN" altLang="en-US" sz="3000" b="1">
                <a:solidFill>
                  <a:schemeClr val="tx2"/>
                </a:solidFill>
              </a:rPr>
              <a:t>“</a:t>
            </a:r>
            <a:r>
              <a:rPr lang="zh-CN" altLang="en-US" sz="3000" b="1">
                <a:solidFill>
                  <a:schemeClr val="tx2"/>
                </a:solidFill>
                <a:latin typeface="Tahoma" pitchFamily="34" charset="0"/>
              </a:rPr>
              <a:t>北京第一机床厂</a:t>
            </a:r>
            <a:r>
              <a:rPr lang="en-US" altLang="zh-CN" sz="3000" b="1">
                <a:solidFill>
                  <a:schemeClr val="tx2"/>
                </a:solidFill>
                <a:latin typeface="Tahoma" pitchFamily="34" charset="0"/>
              </a:rPr>
              <a:t>CIMS</a:t>
            </a:r>
            <a:r>
              <a:rPr lang="zh-CN" altLang="en-US" sz="3000" b="1">
                <a:solidFill>
                  <a:schemeClr val="tx2"/>
                </a:solidFill>
                <a:latin typeface="Tahoma" pitchFamily="34" charset="0"/>
              </a:rPr>
              <a:t>应用示范工程</a:t>
            </a:r>
            <a:r>
              <a:rPr lang="zh-CN" altLang="en-US" sz="3000" b="1">
                <a:solidFill>
                  <a:schemeClr val="tx2"/>
                </a:solidFill>
              </a:rPr>
              <a:t>”</a:t>
            </a:r>
            <a:r>
              <a:rPr lang="zh-CN" altLang="en-US" sz="3000" b="1">
                <a:solidFill>
                  <a:schemeClr val="tx2"/>
                </a:solidFill>
                <a:latin typeface="Tahoma" pitchFamily="34" charset="0"/>
              </a:rPr>
              <a:t>获</a:t>
            </a:r>
            <a:r>
              <a:rPr lang="en-US" altLang="zh-CN" sz="3000" b="1">
                <a:solidFill>
                  <a:schemeClr val="tx2"/>
                </a:solidFill>
                <a:latin typeface="Tahoma" pitchFamily="34" charset="0"/>
              </a:rPr>
              <a:t>SME</a:t>
            </a:r>
            <a:r>
              <a:rPr lang="zh-CN" altLang="en-US" sz="3000" b="1">
                <a:solidFill>
                  <a:schemeClr val="tx2"/>
                </a:solidFill>
                <a:latin typeface="Tahoma" pitchFamily="34" charset="0"/>
              </a:rPr>
              <a:t>工业领先奖</a:t>
            </a:r>
            <a:endParaRPr lang="zh-CN" altLang="en-US" sz="4000" b="1">
              <a:solidFill>
                <a:schemeClr val="tx2"/>
              </a:solidFill>
              <a:latin typeface="楷体_GB2312" pitchFamily="49" charset="-122"/>
              <a:ea typeface="楷体_GB2312" pitchFamily="49" charset="-122"/>
            </a:endParaRPr>
          </a:p>
        </p:txBody>
      </p:sp>
      <p:pic>
        <p:nvPicPr>
          <p:cNvPr id="55300" name="Picture 3" descr="img008"/>
          <p:cNvPicPr>
            <a:picLocks noChangeAspect="1" noChangeArrowheads="1"/>
          </p:cNvPicPr>
          <p:nvPr/>
        </p:nvPicPr>
        <p:blipFill>
          <a:blip r:embed="rId2" cstate="print"/>
          <a:srcRect/>
          <a:stretch>
            <a:fillRect/>
          </a:stretch>
        </p:blipFill>
        <p:spPr bwMode="auto">
          <a:xfrm>
            <a:off x="3924300" y="2057400"/>
            <a:ext cx="5105400" cy="39703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Universities</a:t>
            </a:r>
            <a:br>
              <a:rPr lang="en-US" altLang="zh-CN" dirty="0" smtClean="0"/>
            </a:br>
            <a:endParaRPr lang="zh-CN" altLang="en-US" dirty="0"/>
          </a:p>
        </p:txBody>
      </p:sp>
      <p:sp>
        <p:nvSpPr>
          <p:cNvPr id="3" name="内容占位符 2"/>
          <p:cNvSpPr>
            <a:spLocks noGrp="1"/>
          </p:cNvSpPr>
          <p:nvPr>
            <p:ph idx="1"/>
          </p:nvPr>
        </p:nvSpPr>
        <p:spPr>
          <a:xfrm>
            <a:off x="1981200" y="1285861"/>
            <a:ext cx="8229600" cy="4840303"/>
          </a:xfrm>
        </p:spPr>
        <p:txBody>
          <a:bodyPr>
            <a:normAutofit/>
          </a:bodyPr>
          <a:lstStyle/>
          <a:p>
            <a:pPr>
              <a:lnSpc>
                <a:spcPct val="80000"/>
              </a:lnSpc>
            </a:pPr>
            <a:r>
              <a:rPr lang="en-US" altLang="zh-CN" sz="2800" dirty="0"/>
              <a:t>One of the best higher education systems </a:t>
            </a:r>
            <a:r>
              <a:rPr lang="en-US" altLang="zh-CN" sz="2400" dirty="0"/>
              <a:t>in the world</a:t>
            </a:r>
          </a:p>
          <a:p>
            <a:pPr lvl="1">
              <a:lnSpc>
                <a:spcPct val="80000"/>
              </a:lnSpc>
            </a:pPr>
            <a:r>
              <a:rPr lang="en-US" altLang="zh-CN" sz="2400" dirty="0"/>
              <a:t>M. of Education</a:t>
            </a:r>
          </a:p>
          <a:p>
            <a:pPr lvl="1">
              <a:lnSpc>
                <a:spcPct val="80000"/>
              </a:lnSpc>
            </a:pPr>
            <a:r>
              <a:rPr lang="en-US" altLang="zh-CN" sz="2400" dirty="0"/>
              <a:t>MIIT: Laser based communications </a:t>
            </a:r>
          </a:p>
          <a:p>
            <a:pPr lvl="1">
              <a:lnSpc>
                <a:spcPct val="80000"/>
              </a:lnSpc>
            </a:pPr>
            <a:r>
              <a:rPr lang="en-US" altLang="zh-CN" sz="2400" dirty="0"/>
              <a:t>CAS, CASS</a:t>
            </a:r>
          </a:p>
          <a:p>
            <a:pPr>
              <a:lnSpc>
                <a:spcPct val="80000"/>
              </a:lnSpc>
            </a:pPr>
            <a:endParaRPr lang="en-US" altLang="zh-CN" dirty="0" smtClean="0"/>
          </a:p>
          <a:p>
            <a:pPr>
              <a:lnSpc>
                <a:spcPct val="80000"/>
              </a:lnSpc>
            </a:pPr>
            <a:r>
              <a:rPr lang="en-US" altLang="zh-CN" dirty="0" smtClean="0"/>
              <a:t>Program 211, 985, 2011, 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gridsum.com/images/news/110525-PM-0630.jpg">
            <a:hlinkClick r:id="rId2"/>
          </p:cNvPr>
          <p:cNvPicPr>
            <a:picLocks noChangeAspect="1" noChangeArrowheads="1"/>
          </p:cNvPicPr>
          <p:nvPr/>
        </p:nvPicPr>
        <p:blipFill>
          <a:blip r:embed="rId3" cstate="print"/>
          <a:srcRect/>
          <a:stretch>
            <a:fillRect/>
          </a:stretch>
        </p:blipFill>
        <p:spPr bwMode="auto">
          <a:xfrm>
            <a:off x="1524001" y="1"/>
            <a:ext cx="4214813" cy="3571875"/>
          </a:xfrm>
          <a:prstGeom prst="rect">
            <a:avLst/>
          </a:prstGeom>
          <a:noFill/>
          <a:ln w="9525">
            <a:noFill/>
            <a:miter lim="800000"/>
            <a:headEnd/>
            <a:tailEnd/>
          </a:ln>
        </p:spPr>
      </p:pic>
      <p:pic>
        <p:nvPicPr>
          <p:cNvPr id="25603" name="Picture 4" descr="http://www.gridsum.com/images/news/qy1.jpg"/>
          <p:cNvPicPr>
            <a:picLocks noChangeAspect="1" noChangeArrowheads="1"/>
          </p:cNvPicPr>
          <p:nvPr/>
        </p:nvPicPr>
        <p:blipFill>
          <a:blip r:embed="rId4" cstate="print"/>
          <a:srcRect/>
          <a:stretch>
            <a:fillRect/>
          </a:stretch>
        </p:blipFill>
        <p:spPr bwMode="auto">
          <a:xfrm>
            <a:off x="1524000" y="3571876"/>
            <a:ext cx="9144000" cy="3286125"/>
          </a:xfrm>
          <a:prstGeom prst="rect">
            <a:avLst/>
          </a:prstGeom>
          <a:noFill/>
          <a:ln w="9525">
            <a:noFill/>
            <a:miter lim="800000"/>
            <a:headEnd/>
            <a:tailEnd/>
          </a:ln>
        </p:spPr>
      </p:pic>
      <p:pic>
        <p:nvPicPr>
          <p:cNvPr id="25604" name="Picture 6" descr="国双科技成为微软 共耀、绽放 2008软件与服务战略峰会上的耀眼明星"/>
          <p:cNvPicPr>
            <a:picLocks noChangeAspect="1" noChangeArrowheads="1"/>
          </p:cNvPicPr>
          <p:nvPr/>
        </p:nvPicPr>
        <p:blipFill>
          <a:blip r:embed="rId5" cstate="print"/>
          <a:srcRect/>
          <a:stretch>
            <a:fillRect/>
          </a:stretch>
        </p:blipFill>
        <p:spPr bwMode="auto">
          <a:xfrm>
            <a:off x="5453064" y="1"/>
            <a:ext cx="5214937" cy="357187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n-djistore.qbox.me/assets/cn/promotion/phantom_3_advanced_tencent_feiji/banner-6693932111980fd5f45ac4bf31f7522a.jpg"/>
          <p:cNvPicPr>
            <a:picLocks noChangeAspect="1" noChangeArrowheads="1"/>
          </p:cNvPicPr>
          <p:nvPr/>
        </p:nvPicPr>
        <p:blipFill>
          <a:blip r:embed="rId2" cstate="print"/>
          <a:srcRect/>
          <a:stretch>
            <a:fillRect/>
          </a:stretch>
        </p:blipFill>
        <p:spPr bwMode="auto">
          <a:xfrm>
            <a:off x="1524000" y="0"/>
            <a:ext cx="9080500" cy="4929198"/>
          </a:xfrm>
          <a:prstGeom prst="rect">
            <a:avLst/>
          </a:prstGeom>
          <a:noFill/>
        </p:spPr>
      </p:pic>
      <p:sp>
        <p:nvSpPr>
          <p:cNvPr id="3" name="矩形 2"/>
          <p:cNvSpPr/>
          <p:nvPr/>
        </p:nvSpPr>
        <p:spPr>
          <a:xfrm>
            <a:off x="1738282" y="5000636"/>
            <a:ext cx="8715436" cy="1754326"/>
          </a:xfrm>
          <a:prstGeom prst="rect">
            <a:avLst/>
          </a:prstGeom>
        </p:spPr>
        <p:txBody>
          <a:bodyPr wrap="square">
            <a:spAutoFit/>
          </a:bodyPr>
          <a:lstStyle/>
          <a:p>
            <a:r>
              <a:rPr lang="en-US" altLang="zh-CN" dirty="0"/>
              <a:t>Our flying and camera stabilization systems redefine camera placement and motion.</a:t>
            </a:r>
          </a:p>
          <a:p>
            <a:endParaRPr lang="en-US" altLang="zh-CN" dirty="0"/>
          </a:p>
          <a:p>
            <a:r>
              <a:rPr lang="en-US" altLang="zh-CN" dirty="0"/>
              <a:t>DJI products are redefining industries. Professionals in filmmaking, agriculture, conservation, search and rescue, energy infrastructure, and more trust DJI to bring new perspectives to their work and help them accomplish feats safer, faster, and with greater efficiency than ever before.</a:t>
            </a:r>
            <a:endParaRPr lang="zh-CN"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US" altLang="zh-CN" sz="3600" dirty="0"/>
              <a:t>The future </a:t>
            </a:r>
            <a:br>
              <a:rPr lang="en-US" altLang="zh-CN" sz="3600" dirty="0"/>
            </a:br>
            <a:r>
              <a:rPr lang="en-US" altLang="zh-CN" sz="4000" dirty="0"/>
              <a:t>Big opportunities</a:t>
            </a:r>
            <a:endParaRPr lang="en-US" altLang="zh-CN" sz="4000" dirty="0"/>
          </a:p>
        </p:txBody>
      </p:sp>
      <p:sp>
        <p:nvSpPr>
          <p:cNvPr id="7171" name="Rectangle 3"/>
          <p:cNvSpPr>
            <a:spLocks noGrp="1" noChangeArrowheads="1"/>
          </p:cNvSpPr>
          <p:nvPr>
            <p:ph type="body" idx="1"/>
          </p:nvPr>
        </p:nvSpPr>
        <p:spPr/>
        <p:txBody>
          <a:bodyPr/>
          <a:lstStyle/>
          <a:p>
            <a:r>
              <a:rPr lang="en-US" altLang="zh-CN" dirty="0" smtClean="0"/>
              <a:t>Qualified </a:t>
            </a:r>
            <a:r>
              <a:rPr lang="en-US" altLang="zh-CN" dirty="0"/>
              <a:t>education system: from elementary school to higher education</a:t>
            </a:r>
          </a:p>
          <a:p>
            <a:pPr lvl="1"/>
            <a:r>
              <a:rPr lang="en-US" altLang="zh-CN" dirty="0" smtClean="0"/>
              <a:t>6m</a:t>
            </a:r>
            <a:r>
              <a:rPr lang="en-US" altLang="zh-CN" dirty="0"/>
              <a:t>+ college students </a:t>
            </a:r>
            <a:endParaRPr lang="en-US" altLang="zh-CN" dirty="0" smtClean="0"/>
          </a:p>
          <a:p>
            <a:r>
              <a:rPr lang="en-US" altLang="zh-CN" dirty="0" smtClean="0"/>
              <a:t>High </a:t>
            </a:r>
            <a:r>
              <a:rPr lang="en-US" altLang="zh-CN" dirty="0"/>
              <a:t>quality </a:t>
            </a:r>
            <a:r>
              <a:rPr lang="en-US" altLang="zh-CN" dirty="0" smtClean="0"/>
              <a:t>manufacturing</a:t>
            </a:r>
          </a:p>
          <a:p>
            <a:pPr lvl="1"/>
            <a:r>
              <a:rPr lang="en-US" altLang="zh-CN" dirty="0" smtClean="0"/>
              <a:t>At reasonable cost (not low cost)</a:t>
            </a:r>
            <a:endParaRPr lang="en-US" altLang="zh-CN" dirty="0"/>
          </a:p>
          <a:p>
            <a:r>
              <a:rPr lang="en-US" altLang="zh-CN" dirty="0"/>
              <a:t>New start-ups</a:t>
            </a:r>
          </a:p>
          <a:p>
            <a:pPr lvl="1"/>
            <a:r>
              <a:rPr lang="en-US" altLang="zh-CN" dirty="0"/>
              <a:t>Technology </a:t>
            </a:r>
            <a:r>
              <a:rPr lang="en-US" altLang="zh-CN" dirty="0" smtClean="0"/>
              <a:t>intensive fields</a:t>
            </a:r>
            <a:endParaRPr lang="en-US" altLang="zh-CN" dirty="0"/>
          </a:p>
          <a:p>
            <a:pPr lvl="1">
              <a:buFontTx/>
              <a:buNone/>
            </a:pPr>
            <a:endParaRPr lang="en-US" altLang="zh-CN" dirty="0"/>
          </a:p>
          <a:p>
            <a:endParaRPr lang="en-US" altLang="zh-C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altLang="zh-CN" sz="4000" dirty="0"/>
              <a:t>The future </a:t>
            </a:r>
            <a:br>
              <a:rPr lang="en-US" altLang="zh-CN" sz="4000" dirty="0"/>
            </a:br>
            <a:r>
              <a:rPr lang="en-US" altLang="zh-CN" sz="4000" dirty="0"/>
              <a:t>Big challenges</a:t>
            </a:r>
            <a:endParaRPr lang="en-US" altLang="zh-CN" sz="4000" dirty="0"/>
          </a:p>
        </p:txBody>
      </p:sp>
      <p:sp>
        <p:nvSpPr>
          <p:cNvPr id="14339" name="Rectangle 3"/>
          <p:cNvSpPr>
            <a:spLocks noGrp="1" noChangeArrowheads="1"/>
          </p:cNvSpPr>
          <p:nvPr>
            <p:ph type="body" idx="1"/>
          </p:nvPr>
        </p:nvSpPr>
        <p:spPr/>
        <p:txBody>
          <a:bodyPr/>
          <a:lstStyle/>
          <a:p>
            <a:r>
              <a:rPr lang="en-US" altLang="zh-CN" dirty="0" smtClean="0"/>
              <a:t>Slow down of domestic economy</a:t>
            </a:r>
          </a:p>
          <a:p>
            <a:pPr lvl="1"/>
            <a:r>
              <a:rPr lang="en-US" altLang="zh-CN" dirty="0" smtClean="0"/>
              <a:t>Housing </a:t>
            </a:r>
            <a:endParaRPr lang="en-US" altLang="zh-CN" dirty="0"/>
          </a:p>
          <a:p>
            <a:pPr lvl="1"/>
            <a:r>
              <a:rPr lang="en-US" altLang="zh-CN" dirty="0" smtClean="0"/>
              <a:t>Infrastructure</a:t>
            </a:r>
          </a:p>
          <a:p>
            <a:endParaRPr lang="en-US" altLang="zh-CN" dirty="0" smtClean="0"/>
          </a:p>
          <a:p>
            <a:r>
              <a:rPr lang="en-US" altLang="zh-CN" dirty="0" smtClean="0"/>
              <a:t>Structural differences</a:t>
            </a:r>
          </a:p>
          <a:p>
            <a:pPr lvl="1"/>
            <a:r>
              <a:rPr lang="en-US" altLang="zh-CN" dirty="0" smtClean="0"/>
              <a:t>Telecom in 2014/2015? </a:t>
            </a:r>
            <a:endParaRPr lang="en-US" altLang="zh-C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81200" y="2500307"/>
            <a:ext cx="8229600" cy="3625857"/>
          </a:xfrm>
        </p:spPr>
        <p:txBody>
          <a:bodyPr/>
          <a:lstStyle/>
          <a:p>
            <a:pPr algn="ctr"/>
            <a:r>
              <a:rPr lang="en-US" altLang="zh-CN" dirty="0" smtClean="0"/>
              <a:t>Thanks you!</a:t>
            </a:r>
          </a:p>
          <a:p>
            <a:pPr algn="ctr"/>
            <a:r>
              <a:rPr lang="en-US" altLang="zh-CN" dirty="0" smtClean="0"/>
              <a:t>Q&amp;A</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TotalTime>
  <Words>1393</Words>
  <Application>Microsoft Office PowerPoint</Application>
  <PresentationFormat>와이드스크린</PresentationFormat>
  <Paragraphs>274</Paragraphs>
  <Slides>41</Slides>
  <Notes>0</Notes>
  <HiddenSlides>0</HiddenSlides>
  <MMClips>0</MMClips>
  <ScaleCrop>false</ScaleCrop>
  <HeadingPairs>
    <vt:vector size="8" baseType="variant">
      <vt:variant>
        <vt:lpstr>사용한 글꼴</vt:lpstr>
      </vt:variant>
      <vt:variant>
        <vt:i4>6</vt:i4>
      </vt:variant>
      <vt:variant>
        <vt:lpstr>테마</vt:lpstr>
      </vt:variant>
      <vt:variant>
        <vt:i4>1</vt:i4>
      </vt:variant>
      <vt:variant>
        <vt:lpstr>포함된 OLE 서버</vt:lpstr>
      </vt:variant>
      <vt:variant>
        <vt:i4>1</vt:i4>
      </vt:variant>
      <vt:variant>
        <vt:lpstr>슬라이드 제목</vt:lpstr>
      </vt:variant>
      <vt:variant>
        <vt:i4>41</vt:i4>
      </vt:variant>
    </vt:vector>
  </HeadingPairs>
  <TitlesOfParts>
    <vt:vector size="49" baseType="lpstr">
      <vt:lpstr>楷体_GB2312</vt:lpstr>
      <vt:lpstr>SimSun</vt:lpstr>
      <vt:lpstr>Arial</vt:lpstr>
      <vt:lpstr>Calibri</vt:lpstr>
      <vt:lpstr>Tahoma</vt:lpstr>
      <vt:lpstr>Times New Roman</vt:lpstr>
      <vt:lpstr>Office 主题</vt:lpstr>
      <vt:lpstr>图表</vt:lpstr>
      <vt:lpstr>Key characteristics of innovation in China</vt:lpstr>
      <vt:lpstr>Agenda</vt:lpstr>
      <vt:lpstr>Impressive achievements  </vt:lpstr>
      <vt:lpstr>PowerPoint 프레젠테이션</vt:lpstr>
      <vt:lpstr>PowerPoint 프레젠테이션</vt:lpstr>
      <vt:lpstr>PowerPoint 프레젠테이션</vt:lpstr>
      <vt:lpstr>PowerPoint 프레젠테이션</vt:lpstr>
      <vt:lpstr>  Firm innovation strategies   </vt:lpstr>
      <vt:lpstr>Strategy I:   Tech transfer based Innovation and Entrepreneurship  </vt:lpstr>
      <vt:lpstr>Impressive achievements</vt:lpstr>
      <vt:lpstr>Impressive achievements</vt:lpstr>
      <vt:lpstr>WTO and strategy I: Huge challenges </vt:lpstr>
      <vt:lpstr>Strategy II:  Indigenous technology development based Innovation and Entrepreneurship</vt:lpstr>
      <vt:lpstr>ZTE (1985~) and  Huawei (1988~) </vt:lpstr>
      <vt:lpstr>ZPMC  </vt:lpstr>
      <vt:lpstr>BROAD</vt:lpstr>
      <vt:lpstr>Key success factors</vt:lpstr>
      <vt:lpstr>PowerPoint 프레젠테이션</vt:lpstr>
      <vt:lpstr>Talented people</vt:lpstr>
      <vt:lpstr>Clear understanding of  advantages and disadvantages</vt:lpstr>
      <vt:lpstr>Low cost + differentiation strategy</vt:lpstr>
      <vt:lpstr>Complementary capabilities</vt:lpstr>
      <vt:lpstr>Early globalization</vt:lpstr>
      <vt:lpstr>PowerPoint 프레젠테이션</vt:lpstr>
      <vt:lpstr>PowerPoint 프레젠테이션</vt:lpstr>
      <vt:lpstr>The role of SOE </vt:lpstr>
      <vt:lpstr>Strong motivations to innovate</vt:lpstr>
      <vt:lpstr>PowerPoint 프레젠테이션</vt:lpstr>
      <vt:lpstr>Effective strategies to innovate</vt:lpstr>
      <vt:lpstr>Big impact of the SOE identity</vt:lpstr>
      <vt:lpstr>Large integrated firms enjoy advantages in innovation</vt:lpstr>
      <vt:lpstr>Supporting institutions </vt:lpstr>
      <vt:lpstr>PowerPoint 프레젠테이션</vt:lpstr>
      <vt:lpstr>PowerPoint 프레젠테이션</vt:lpstr>
      <vt:lpstr>PowerPoint 프레젠테이션</vt:lpstr>
      <vt:lpstr>Universities </vt:lpstr>
      <vt:lpstr>PowerPoint 프레젠테이션</vt:lpstr>
      <vt:lpstr>PowerPoint 프레젠테이션</vt:lpstr>
      <vt:lpstr>The future  Big opportunities</vt:lpstr>
      <vt:lpstr>The future  Big challenges</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Innovation Management in China</dc:title>
  <dc:creator>Administrator</dc:creator>
  <cp:lastModifiedBy>docc-000</cp:lastModifiedBy>
  <cp:revision>56</cp:revision>
  <dcterms:created xsi:type="dcterms:W3CDTF">2012-03-11T08:56:40Z</dcterms:created>
  <dcterms:modified xsi:type="dcterms:W3CDTF">2016-09-21T01:39:10Z</dcterms:modified>
</cp:coreProperties>
</file>